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95" r:id="rId4"/>
  </p:sldMasterIdLst>
  <p:notesMasterIdLst>
    <p:notesMasterId r:id="rId42"/>
  </p:notesMasterIdLst>
  <p:handoutMasterIdLst>
    <p:handoutMasterId r:id="rId43"/>
  </p:handoutMasterIdLst>
  <p:sldIdLst>
    <p:sldId id="471" r:id="rId5"/>
    <p:sldId id="326" r:id="rId6"/>
    <p:sldId id="329" r:id="rId7"/>
    <p:sldId id="330" r:id="rId8"/>
    <p:sldId id="378" r:id="rId9"/>
    <p:sldId id="399" r:id="rId10"/>
    <p:sldId id="332" r:id="rId11"/>
    <p:sldId id="333" r:id="rId12"/>
    <p:sldId id="327" r:id="rId13"/>
    <p:sldId id="328" r:id="rId14"/>
    <p:sldId id="334" r:id="rId15"/>
    <p:sldId id="308" r:id="rId16"/>
    <p:sldId id="317" r:id="rId17"/>
    <p:sldId id="323" r:id="rId18"/>
    <p:sldId id="313" r:id="rId19"/>
    <p:sldId id="306" r:id="rId20"/>
    <p:sldId id="314" r:id="rId21"/>
    <p:sldId id="310" r:id="rId22"/>
    <p:sldId id="322" r:id="rId23"/>
    <p:sldId id="311" r:id="rId24"/>
    <p:sldId id="339" r:id="rId25"/>
    <p:sldId id="335" r:id="rId26"/>
    <p:sldId id="336" r:id="rId27"/>
    <p:sldId id="337" r:id="rId28"/>
    <p:sldId id="573" r:id="rId29"/>
    <p:sldId id="397" r:id="rId30"/>
    <p:sldId id="371" r:id="rId31"/>
    <p:sldId id="398" r:id="rId32"/>
    <p:sldId id="319" r:id="rId33"/>
    <p:sldId id="391" r:id="rId34"/>
    <p:sldId id="392" r:id="rId35"/>
    <p:sldId id="318" r:id="rId36"/>
    <p:sldId id="325" r:id="rId37"/>
    <p:sldId id="320" r:id="rId38"/>
    <p:sldId id="324" r:id="rId39"/>
    <p:sldId id="268" r:id="rId40"/>
    <p:sldId id="321" r:id="rId41"/>
  </p:sldIdLst>
  <p:sldSz cx="9144000" cy="6858000" type="screen4x3"/>
  <p:notesSz cx="9926638" cy="6797675"/>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guide id="3" orient="horz" pos="2141">
          <p15:clr>
            <a:srgbClr val="A4A3A4"/>
          </p15:clr>
        </p15:guide>
        <p15:guide id="4" pos="312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ena" initials="s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9D"/>
    <a:srgbClr val="385D8A"/>
    <a:srgbClr val="FF3300"/>
    <a:srgbClr val="666666"/>
    <a:srgbClr val="D8A9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4660"/>
  </p:normalViewPr>
  <p:slideViewPr>
    <p:cSldViewPr>
      <p:cViewPr varScale="1">
        <p:scale>
          <a:sx n="67" d="100"/>
          <a:sy n="67" d="100"/>
        </p:scale>
        <p:origin x="1228"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7" d="100"/>
          <a:sy n="67" d="100"/>
        </p:scale>
        <p:origin x="-2796" y="-96"/>
      </p:cViewPr>
      <p:guideLst>
        <p:guide orient="horz" pos="3127"/>
        <p:guide pos="2141"/>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bar"/>
        <c:grouping val="clustered"/>
        <c:varyColors val="0"/>
        <c:ser>
          <c:idx val="0"/>
          <c:order val="0"/>
          <c:tx>
            <c:strRef>
              <c:f>'competenze riclassif GRAFICO ok'!$C$2</c:f>
              <c:strCache>
                <c:ptCount val="1"/>
                <c:pt idx="0">
                  <c:v>Competenze possedute</c:v>
                </c:pt>
              </c:strCache>
            </c:strRef>
          </c:tx>
          <c:spPr>
            <a:solidFill>
              <a:schemeClr val="dk1">
                <a:tint val="88500"/>
              </a:schemeClr>
            </a:solidFill>
            <a:ln>
              <a:noFill/>
            </a:ln>
            <a:effectLst/>
          </c:spPr>
          <c:invertIfNegative val="0"/>
          <c:dPt>
            <c:idx val="8"/>
            <c:invertIfNegative val="0"/>
            <c:bubble3D val="0"/>
            <c:spPr>
              <a:solidFill>
                <a:srgbClr val="00B050"/>
              </a:solidFill>
              <a:ln>
                <a:noFill/>
              </a:ln>
              <a:effectLst/>
            </c:spPr>
            <c:extLst>
              <c:ext xmlns:c16="http://schemas.microsoft.com/office/drawing/2014/chart" uri="{C3380CC4-5D6E-409C-BE32-E72D297353CC}">
                <c16:uniqueId val="{00000001-1008-4DE3-874E-E3CE093C172F}"/>
              </c:ext>
            </c:extLst>
          </c:dPt>
          <c:dPt>
            <c:idx val="9"/>
            <c:invertIfNegative val="0"/>
            <c:bubble3D val="0"/>
            <c:spPr>
              <a:solidFill>
                <a:srgbClr val="00B050"/>
              </a:solidFill>
              <a:ln>
                <a:noFill/>
              </a:ln>
              <a:effectLst/>
            </c:spPr>
            <c:extLst>
              <c:ext xmlns:c16="http://schemas.microsoft.com/office/drawing/2014/chart" uri="{C3380CC4-5D6E-409C-BE32-E72D297353CC}">
                <c16:uniqueId val="{00000003-1008-4DE3-874E-E3CE093C172F}"/>
              </c:ext>
            </c:extLst>
          </c:dPt>
          <c:dPt>
            <c:idx val="10"/>
            <c:invertIfNegative val="0"/>
            <c:bubble3D val="0"/>
            <c:spPr>
              <a:solidFill>
                <a:srgbClr val="00B050"/>
              </a:solidFill>
              <a:ln>
                <a:noFill/>
              </a:ln>
              <a:effectLst/>
            </c:spPr>
            <c:extLst>
              <c:ext xmlns:c16="http://schemas.microsoft.com/office/drawing/2014/chart" uri="{C3380CC4-5D6E-409C-BE32-E72D297353CC}">
                <c16:uniqueId val="{00000005-1008-4DE3-874E-E3CE093C172F}"/>
              </c:ext>
            </c:extLst>
          </c:dPt>
          <c:dPt>
            <c:idx val="11"/>
            <c:invertIfNegative val="0"/>
            <c:bubble3D val="0"/>
            <c:spPr>
              <a:solidFill>
                <a:srgbClr val="00B050"/>
              </a:solidFill>
              <a:ln>
                <a:noFill/>
              </a:ln>
              <a:effectLst/>
            </c:spPr>
            <c:extLst>
              <c:ext xmlns:c16="http://schemas.microsoft.com/office/drawing/2014/chart" uri="{C3380CC4-5D6E-409C-BE32-E72D297353CC}">
                <c16:uniqueId val="{00000007-1008-4DE3-874E-E3CE093C172F}"/>
              </c:ext>
            </c:extLst>
          </c:dPt>
          <c:dPt>
            <c:idx val="13"/>
            <c:invertIfNegative val="0"/>
            <c:bubble3D val="0"/>
            <c:spPr>
              <a:solidFill>
                <a:srgbClr val="FF0000"/>
              </a:solidFill>
              <a:ln>
                <a:noFill/>
              </a:ln>
              <a:effectLst/>
            </c:spPr>
            <c:extLst>
              <c:ext xmlns:c16="http://schemas.microsoft.com/office/drawing/2014/chart" uri="{C3380CC4-5D6E-409C-BE32-E72D297353CC}">
                <c16:uniqueId val="{00000009-1008-4DE3-874E-E3CE093C172F}"/>
              </c:ext>
            </c:extLst>
          </c:dPt>
          <c:dPt>
            <c:idx val="14"/>
            <c:invertIfNegative val="0"/>
            <c:bubble3D val="0"/>
            <c:spPr>
              <a:solidFill>
                <a:srgbClr val="FF0000"/>
              </a:solidFill>
              <a:ln>
                <a:noFill/>
              </a:ln>
              <a:effectLst/>
            </c:spPr>
            <c:extLst>
              <c:ext xmlns:c16="http://schemas.microsoft.com/office/drawing/2014/chart" uri="{C3380CC4-5D6E-409C-BE32-E72D297353CC}">
                <c16:uniqueId val="{0000000B-1008-4DE3-874E-E3CE093C172F}"/>
              </c:ext>
            </c:extLst>
          </c:dPt>
          <c:dPt>
            <c:idx val="15"/>
            <c:invertIfNegative val="0"/>
            <c:bubble3D val="0"/>
            <c:spPr>
              <a:solidFill>
                <a:srgbClr val="FF0000"/>
              </a:solidFill>
              <a:ln>
                <a:noFill/>
              </a:ln>
              <a:effectLst/>
            </c:spPr>
            <c:extLst>
              <c:ext xmlns:c16="http://schemas.microsoft.com/office/drawing/2014/chart" uri="{C3380CC4-5D6E-409C-BE32-E72D297353CC}">
                <c16:uniqueId val="{0000000D-1008-4DE3-874E-E3CE093C172F}"/>
              </c:ext>
            </c:extLst>
          </c:dPt>
          <c:dPt>
            <c:idx val="16"/>
            <c:invertIfNegative val="0"/>
            <c:bubble3D val="0"/>
            <c:spPr>
              <a:solidFill>
                <a:srgbClr val="FF0000"/>
              </a:solidFill>
              <a:ln>
                <a:noFill/>
              </a:ln>
              <a:effectLst/>
            </c:spPr>
            <c:extLst>
              <c:ext xmlns:c16="http://schemas.microsoft.com/office/drawing/2014/chart" uri="{C3380CC4-5D6E-409C-BE32-E72D297353CC}">
                <c16:uniqueId val="{0000000F-1008-4DE3-874E-E3CE093C172F}"/>
              </c:ext>
            </c:extLst>
          </c:dPt>
          <c:dPt>
            <c:idx val="18"/>
            <c:invertIfNegative val="0"/>
            <c:bubble3D val="0"/>
            <c:spPr>
              <a:solidFill>
                <a:srgbClr val="00B0F0"/>
              </a:solidFill>
              <a:ln>
                <a:noFill/>
              </a:ln>
              <a:effectLst/>
            </c:spPr>
            <c:extLst>
              <c:ext xmlns:c16="http://schemas.microsoft.com/office/drawing/2014/chart" uri="{C3380CC4-5D6E-409C-BE32-E72D297353CC}">
                <c16:uniqueId val="{00000011-1008-4DE3-874E-E3CE093C172F}"/>
              </c:ext>
            </c:extLst>
          </c:dPt>
          <c:dPt>
            <c:idx val="19"/>
            <c:invertIfNegative val="0"/>
            <c:bubble3D val="0"/>
            <c:spPr>
              <a:solidFill>
                <a:srgbClr val="00B0F0"/>
              </a:solidFill>
              <a:ln>
                <a:noFill/>
              </a:ln>
              <a:effectLst/>
            </c:spPr>
            <c:extLst>
              <c:ext xmlns:c16="http://schemas.microsoft.com/office/drawing/2014/chart" uri="{C3380CC4-5D6E-409C-BE32-E72D297353CC}">
                <c16:uniqueId val="{00000013-1008-4DE3-874E-E3CE093C172F}"/>
              </c:ext>
            </c:extLst>
          </c:dPt>
          <c:dPt>
            <c:idx val="20"/>
            <c:invertIfNegative val="0"/>
            <c:bubble3D val="0"/>
            <c:spPr>
              <a:solidFill>
                <a:srgbClr val="00B0F0"/>
              </a:solidFill>
              <a:ln>
                <a:noFill/>
              </a:ln>
              <a:effectLst/>
            </c:spPr>
            <c:extLst>
              <c:ext xmlns:c16="http://schemas.microsoft.com/office/drawing/2014/chart" uri="{C3380CC4-5D6E-409C-BE32-E72D297353CC}">
                <c16:uniqueId val="{00000015-1008-4DE3-874E-E3CE093C172F}"/>
              </c:ext>
            </c:extLst>
          </c:dPt>
          <c:dPt>
            <c:idx val="21"/>
            <c:invertIfNegative val="0"/>
            <c:bubble3D val="0"/>
            <c:spPr>
              <a:solidFill>
                <a:srgbClr val="00B0F0"/>
              </a:solidFill>
              <a:ln>
                <a:noFill/>
              </a:ln>
              <a:effectLst/>
            </c:spPr>
            <c:extLst>
              <c:ext xmlns:c16="http://schemas.microsoft.com/office/drawing/2014/chart" uri="{C3380CC4-5D6E-409C-BE32-E72D297353CC}">
                <c16:uniqueId val="{00000017-1008-4DE3-874E-E3CE093C172F}"/>
              </c:ext>
            </c:extLst>
          </c:dPt>
          <c:dPt>
            <c:idx val="23"/>
            <c:invertIfNegative val="0"/>
            <c:bubble3D val="0"/>
            <c:spPr>
              <a:solidFill>
                <a:srgbClr val="CC0000"/>
              </a:solidFill>
              <a:ln>
                <a:noFill/>
              </a:ln>
              <a:effectLst/>
            </c:spPr>
            <c:extLst>
              <c:ext xmlns:c16="http://schemas.microsoft.com/office/drawing/2014/chart" uri="{C3380CC4-5D6E-409C-BE32-E72D297353CC}">
                <c16:uniqueId val="{00000019-1008-4DE3-874E-E3CE093C172F}"/>
              </c:ext>
            </c:extLst>
          </c:dPt>
          <c:dPt>
            <c:idx val="24"/>
            <c:invertIfNegative val="0"/>
            <c:bubble3D val="0"/>
            <c:spPr>
              <a:solidFill>
                <a:srgbClr val="CC0000"/>
              </a:solidFill>
              <a:ln>
                <a:noFill/>
              </a:ln>
              <a:effectLst/>
            </c:spPr>
            <c:extLst>
              <c:ext xmlns:c16="http://schemas.microsoft.com/office/drawing/2014/chart" uri="{C3380CC4-5D6E-409C-BE32-E72D297353CC}">
                <c16:uniqueId val="{0000001B-1008-4DE3-874E-E3CE093C172F}"/>
              </c:ext>
            </c:extLst>
          </c:dPt>
          <c:dPt>
            <c:idx val="25"/>
            <c:invertIfNegative val="0"/>
            <c:bubble3D val="0"/>
            <c:spPr>
              <a:solidFill>
                <a:srgbClr val="CC0000"/>
              </a:solidFill>
              <a:ln>
                <a:noFill/>
              </a:ln>
              <a:effectLst/>
            </c:spPr>
            <c:extLst>
              <c:ext xmlns:c16="http://schemas.microsoft.com/office/drawing/2014/chart" uri="{C3380CC4-5D6E-409C-BE32-E72D297353CC}">
                <c16:uniqueId val="{0000001D-1008-4DE3-874E-E3CE093C172F}"/>
              </c:ext>
            </c:extLst>
          </c:dPt>
          <c:dPt>
            <c:idx val="26"/>
            <c:invertIfNegative val="0"/>
            <c:bubble3D val="0"/>
            <c:spPr>
              <a:solidFill>
                <a:srgbClr val="CC0000"/>
              </a:solidFill>
              <a:ln>
                <a:noFill/>
              </a:ln>
              <a:effectLst/>
            </c:spPr>
            <c:extLst>
              <c:ext xmlns:c16="http://schemas.microsoft.com/office/drawing/2014/chart" uri="{C3380CC4-5D6E-409C-BE32-E72D297353CC}">
                <c16:uniqueId val="{0000001F-1008-4DE3-874E-E3CE093C172F}"/>
              </c:ext>
            </c:extLst>
          </c:dPt>
          <c:dPt>
            <c:idx val="28"/>
            <c:invertIfNegative val="0"/>
            <c:bubble3D val="0"/>
            <c:spPr>
              <a:solidFill>
                <a:srgbClr val="FF6600"/>
              </a:solidFill>
              <a:ln>
                <a:noFill/>
              </a:ln>
              <a:effectLst/>
            </c:spPr>
            <c:extLst>
              <c:ext xmlns:c16="http://schemas.microsoft.com/office/drawing/2014/chart" uri="{C3380CC4-5D6E-409C-BE32-E72D297353CC}">
                <c16:uniqueId val="{00000021-1008-4DE3-874E-E3CE093C172F}"/>
              </c:ext>
            </c:extLst>
          </c:dPt>
          <c:dPt>
            <c:idx val="29"/>
            <c:invertIfNegative val="0"/>
            <c:bubble3D val="0"/>
            <c:spPr>
              <a:solidFill>
                <a:srgbClr val="FF6600"/>
              </a:solidFill>
              <a:ln>
                <a:noFill/>
              </a:ln>
              <a:effectLst/>
            </c:spPr>
            <c:extLst>
              <c:ext xmlns:c16="http://schemas.microsoft.com/office/drawing/2014/chart" uri="{C3380CC4-5D6E-409C-BE32-E72D297353CC}">
                <c16:uniqueId val="{00000023-1008-4DE3-874E-E3CE093C172F}"/>
              </c:ext>
            </c:extLst>
          </c:dPt>
          <c:dPt>
            <c:idx val="30"/>
            <c:invertIfNegative val="0"/>
            <c:bubble3D val="0"/>
            <c:spPr>
              <a:solidFill>
                <a:srgbClr val="FF6600"/>
              </a:solidFill>
              <a:ln>
                <a:noFill/>
              </a:ln>
              <a:effectLst/>
            </c:spPr>
            <c:extLst>
              <c:ext xmlns:c16="http://schemas.microsoft.com/office/drawing/2014/chart" uri="{C3380CC4-5D6E-409C-BE32-E72D297353CC}">
                <c16:uniqueId val="{00000025-1008-4DE3-874E-E3CE093C172F}"/>
              </c:ext>
            </c:extLst>
          </c:dPt>
          <c:dPt>
            <c:idx val="31"/>
            <c:invertIfNegative val="0"/>
            <c:bubble3D val="0"/>
            <c:spPr>
              <a:solidFill>
                <a:srgbClr val="FF6600"/>
              </a:solidFill>
              <a:ln>
                <a:noFill/>
              </a:ln>
              <a:effectLst/>
            </c:spPr>
            <c:extLst>
              <c:ext xmlns:c16="http://schemas.microsoft.com/office/drawing/2014/chart" uri="{C3380CC4-5D6E-409C-BE32-E72D297353CC}">
                <c16:uniqueId val="{00000027-1008-4DE3-874E-E3CE093C172F}"/>
              </c:ext>
            </c:extLst>
          </c:dPt>
          <c:dLbls>
            <c:spPr>
              <a:noFill/>
              <a:ln>
                <a:noFill/>
              </a:ln>
              <a:effectLst/>
            </c:spPr>
            <c:txPr>
              <a:bodyPr/>
              <a:lstStyle/>
              <a:p>
                <a:pPr>
                  <a:defRPr b="1"/>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'competenze riclassif GRAFICO ok'!$B$3:$B$34</c:f>
              <c:strCache>
                <c:ptCount val="32"/>
                <c:pt idx="0">
                  <c:v>DISPOSIZIONI PERSONALI</c:v>
                </c:pt>
                <c:pt idx="1">
                  <c:v>onestà</c:v>
                </c:pt>
                <c:pt idx="2">
                  <c:v>responsabilità</c:v>
                </c:pt>
                <c:pt idx="3">
                  <c:v>desiderio di imparare</c:v>
                </c:pt>
                <c:pt idx="4">
                  <c:v>avere un sogno</c:v>
                </c:pt>
                <c:pt idx="5">
                  <c:v>motivazione entusismo</c:v>
                </c:pt>
                <c:pt idx="6">
                  <c:v>adattarsi ai cambiamenti</c:v>
                </c:pt>
                <c:pt idx="7">
                  <c:v>LAVORARE CON GLI ALTRI</c:v>
                </c:pt>
                <c:pt idx="8">
                  <c:v>relazionarsi con adulti</c:v>
                </c:pt>
                <c:pt idx="9">
                  <c:v>lavorare in gruppo</c:v>
                </c:pt>
                <c:pt idx="10">
                  <c:v>empatia</c:v>
                </c:pt>
                <c:pt idx="11">
                  <c:v>relazione positiva con gli altri</c:v>
                </c:pt>
                <c:pt idx="12">
                  <c:v>RAGGIUNGERE UN OBIETTIVO</c:v>
                </c:pt>
                <c:pt idx="13">
                  <c:v>lavorare autonomam</c:v>
                </c:pt>
                <c:pt idx="14">
                  <c:v>discipl e costanza</c:v>
                </c:pt>
                <c:pt idx="15">
                  <c:v>perseguire obiettivo</c:v>
                </c:pt>
                <c:pt idx="16">
                  <c:v>autocontrollo </c:v>
                </c:pt>
                <c:pt idx="17">
                  <c:v>COMPETENZE COGNITIVE</c:v>
                </c:pt>
                <c:pt idx="18">
                  <c:v>pensiero critico</c:v>
                </c:pt>
                <c:pt idx="19">
                  <c:v>prendere decisioni</c:v>
                </c:pt>
                <c:pt idx="20">
                  <c:v>problem solving</c:v>
                </c:pt>
                <c:pt idx="21">
                  <c:v>cfr con chi pensa diversam</c:v>
                </c:pt>
                <c:pt idx="22">
                  <c:v>LEADERSHIP</c:v>
                </c:pt>
                <c:pt idx="23">
                  <c:v>sostenere proprie idee</c:v>
                </c:pt>
                <c:pt idx="24">
                  <c:v>comunicazione</c:v>
                </c:pt>
                <c:pt idx="25">
                  <c:v>gestire conflitti</c:v>
                </c:pt>
                <c:pt idx="26">
                  <c:v>essere leader</c:v>
                </c:pt>
                <c:pt idx="27">
                  <c:v>GESTIONE DELLE EMOZIONI</c:v>
                </c:pt>
                <c:pt idx="28">
                  <c:v>aspett positivi situaz</c:v>
                </c:pt>
                <c:pt idx="29">
                  <c:v>resistere allo stress</c:v>
                </c:pt>
                <c:pt idx="30">
                  <c:v>idea positiva di sé</c:v>
                </c:pt>
                <c:pt idx="31">
                  <c:v>visione positiva della vita</c:v>
                </c:pt>
              </c:strCache>
            </c:strRef>
          </c:cat>
          <c:val>
            <c:numRef>
              <c:f>'competenze riclassif GRAFICO ok'!$C$3:$C$34</c:f>
              <c:numCache>
                <c:formatCode>General</c:formatCode>
                <c:ptCount val="32"/>
                <c:pt idx="0">
                  <c:v>0</c:v>
                </c:pt>
                <c:pt idx="1">
                  <c:v>75.8</c:v>
                </c:pt>
                <c:pt idx="2">
                  <c:v>69.8</c:v>
                </c:pt>
                <c:pt idx="3">
                  <c:v>69.7</c:v>
                </c:pt>
                <c:pt idx="4">
                  <c:v>59.6</c:v>
                </c:pt>
                <c:pt idx="5">
                  <c:v>58</c:v>
                </c:pt>
                <c:pt idx="6">
                  <c:v>54.3</c:v>
                </c:pt>
                <c:pt idx="8">
                  <c:v>61</c:v>
                </c:pt>
                <c:pt idx="9">
                  <c:v>59.7</c:v>
                </c:pt>
                <c:pt idx="10">
                  <c:v>58.2</c:v>
                </c:pt>
                <c:pt idx="11">
                  <c:v>57.8</c:v>
                </c:pt>
                <c:pt idx="13">
                  <c:v>64.3</c:v>
                </c:pt>
                <c:pt idx="14">
                  <c:v>58.3</c:v>
                </c:pt>
                <c:pt idx="15">
                  <c:v>57.1</c:v>
                </c:pt>
                <c:pt idx="16">
                  <c:v>51.7</c:v>
                </c:pt>
                <c:pt idx="18">
                  <c:v>59.7</c:v>
                </c:pt>
                <c:pt idx="19">
                  <c:v>56.8</c:v>
                </c:pt>
                <c:pt idx="20">
                  <c:v>55.6</c:v>
                </c:pt>
                <c:pt idx="21">
                  <c:v>54.5</c:v>
                </c:pt>
                <c:pt idx="23">
                  <c:v>57.9</c:v>
                </c:pt>
                <c:pt idx="24">
                  <c:v>55.3</c:v>
                </c:pt>
                <c:pt idx="25">
                  <c:v>46.7</c:v>
                </c:pt>
                <c:pt idx="26">
                  <c:v>38.299999999999997</c:v>
                </c:pt>
                <c:pt idx="28">
                  <c:v>52.8</c:v>
                </c:pt>
                <c:pt idx="29">
                  <c:v>49.5</c:v>
                </c:pt>
                <c:pt idx="30">
                  <c:v>46.5</c:v>
                </c:pt>
                <c:pt idx="31">
                  <c:v>46.6</c:v>
                </c:pt>
              </c:numCache>
            </c:numRef>
          </c:val>
          <c:extLst>
            <c:ext xmlns:c16="http://schemas.microsoft.com/office/drawing/2014/chart" uri="{C3380CC4-5D6E-409C-BE32-E72D297353CC}">
              <c16:uniqueId val="{00000000-DCA4-445E-B673-EFCA4446B497}"/>
            </c:ext>
          </c:extLst>
        </c:ser>
        <c:dLbls>
          <c:showLegendKey val="0"/>
          <c:showVal val="0"/>
          <c:showCatName val="0"/>
          <c:showSerName val="0"/>
          <c:showPercent val="0"/>
          <c:showBubbleSize val="0"/>
        </c:dLbls>
        <c:gapWidth val="83"/>
        <c:overlap val="-1"/>
        <c:axId val="116154752"/>
        <c:axId val="116156288"/>
      </c:barChart>
      <c:catAx>
        <c:axId val="116154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it-IT"/>
          </a:p>
        </c:txPr>
        <c:crossAx val="116156288"/>
        <c:crosses val="autoZero"/>
        <c:auto val="1"/>
        <c:lblAlgn val="ctr"/>
        <c:lblOffset val="100"/>
        <c:noMultiLvlLbl val="0"/>
      </c:catAx>
      <c:valAx>
        <c:axId val="116156288"/>
        <c:scaling>
          <c:orientation val="minMax"/>
          <c:min val="2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1615475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996562135887561"/>
          <c:y val="5.9224163949759011E-2"/>
          <c:w val="0.67693844393781821"/>
          <c:h val="0.92553937387855001"/>
        </c:manualLayout>
      </c:layout>
      <c:barChart>
        <c:barDir val="bar"/>
        <c:grouping val="percentStacked"/>
        <c:varyColors val="0"/>
        <c:ser>
          <c:idx val="0"/>
          <c:order val="0"/>
          <c:tx>
            <c:strRef>
              <c:f>Foglio1!$C$1</c:f>
              <c:strCache>
                <c:ptCount val="1"/>
                <c:pt idx="0">
                  <c:v>molta</c:v>
                </c:pt>
              </c:strCache>
            </c:strRef>
          </c:tx>
          <c:spPr>
            <a:solidFill>
              <a:srgbClr val="006600"/>
            </a:solidFill>
          </c:spPr>
          <c:invertIfNegative val="0"/>
          <c:dLbls>
            <c:spPr>
              <a:noFill/>
              <a:ln>
                <a:noFill/>
              </a:ln>
              <a:effectLst/>
            </c:spPr>
            <c:txPr>
              <a:bodyPr/>
              <a:lstStyle/>
              <a:p>
                <a:pPr>
                  <a:defRPr sz="1400" b="1">
                    <a:solidFill>
                      <a:schemeClr val="bg1"/>
                    </a:solidFill>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Foglio1!$B$2:$B$15</c:f>
              <c:strCache>
                <c:ptCount val="14"/>
                <c:pt idx="0">
                  <c:v>In tua madre</c:v>
                </c:pt>
                <c:pt idx="1">
                  <c:v>In tuo padre</c:v>
                </c:pt>
                <c:pt idx="2">
                  <c:v>Nella tua famiglia in generale</c:v>
                </c:pt>
                <c:pt idx="3">
                  <c:v>In te stesso</c:v>
                </c:pt>
                <c:pt idx="4">
                  <c:v>Nel partner</c:v>
                </c:pt>
                <c:pt idx="5">
                  <c:v>Nei tuoi amici</c:v>
                </c:pt>
                <c:pt idx="6">
                  <c:v>In Papa Francesco</c:v>
                </c:pt>
                <c:pt idx="7">
                  <c:v>Nella comunità di persone con cui interagisci quotidianamente</c:v>
                </c:pt>
                <c:pt idx="8">
                  <c:v>Nel parroco</c:v>
                </c:pt>
                <c:pt idx="9">
                  <c:v>Nella Chiesa Cattolica</c:v>
                </c:pt>
                <c:pt idx="10">
                  <c:v>Nell’Unione Europea</c:v>
                </c:pt>
                <c:pt idx="11">
                  <c:v>Nelle istituzioni locali (Regione, Provincia, Comune)</c:v>
                </c:pt>
                <c:pt idx="12">
                  <c:v>Nello Stato Italiano (Governo, Camera, Senato)</c:v>
                </c:pt>
                <c:pt idx="13">
                  <c:v>Nei politici italiani</c:v>
                </c:pt>
              </c:strCache>
            </c:strRef>
          </c:cat>
          <c:val>
            <c:numRef>
              <c:f>Foglio1!$C$2:$C$15</c:f>
              <c:numCache>
                <c:formatCode>0%</c:formatCode>
                <c:ptCount val="14"/>
                <c:pt idx="0">
                  <c:v>0.84000000000000019</c:v>
                </c:pt>
                <c:pt idx="1">
                  <c:v>0.7300000000000002</c:v>
                </c:pt>
                <c:pt idx="2">
                  <c:v>0.69000000000000017</c:v>
                </c:pt>
                <c:pt idx="3">
                  <c:v>0.68</c:v>
                </c:pt>
                <c:pt idx="4">
                  <c:v>0.65000000000000024</c:v>
                </c:pt>
                <c:pt idx="5">
                  <c:v>0.47000000000000008</c:v>
                </c:pt>
                <c:pt idx="6">
                  <c:v>0.46</c:v>
                </c:pt>
                <c:pt idx="7">
                  <c:v>0.23</c:v>
                </c:pt>
                <c:pt idx="8">
                  <c:v>0.14000000000000001</c:v>
                </c:pt>
                <c:pt idx="9">
                  <c:v>0.12000000000000002</c:v>
                </c:pt>
                <c:pt idx="10">
                  <c:v>9.0000000000000024E-2</c:v>
                </c:pt>
                <c:pt idx="11">
                  <c:v>4.0000000000000015E-2</c:v>
                </c:pt>
                <c:pt idx="12">
                  <c:v>2.0000000000000007E-2</c:v>
                </c:pt>
                <c:pt idx="13">
                  <c:v>2.0000000000000007E-2</c:v>
                </c:pt>
              </c:numCache>
            </c:numRef>
          </c:val>
          <c:extLst>
            <c:ext xmlns:c16="http://schemas.microsoft.com/office/drawing/2014/chart" uri="{C3380CC4-5D6E-409C-BE32-E72D297353CC}">
              <c16:uniqueId val="{00000000-567E-4232-B518-F0CCD5A1D749}"/>
            </c:ext>
          </c:extLst>
        </c:ser>
        <c:ser>
          <c:idx val="1"/>
          <c:order val="1"/>
          <c:tx>
            <c:strRef>
              <c:f>Foglio1!$D$1</c:f>
              <c:strCache>
                <c:ptCount val="1"/>
                <c:pt idx="0">
                  <c:v>abbastanza</c:v>
                </c:pt>
              </c:strCache>
            </c:strRef>
          </c:tx>
          <c:spPr>
            <a:solidFill>
              <a:schemeClr val="accent3">
                <a:lumMod val="75000"/>
              </a:schemeClr>
            </a:solidFill>
          </c:spPr>
          <c:invertIfNegative val="0"/>
          <c:dLbls>
            <c:spPr>
              <a:noFill/>
              <a:ln>
                <a:noFill/>
              </a:ln>
              <a:effectLst/>
            </c:spPr>
            <c:txPr>
              <a:bodyPr/>
              <a:lstStyle/>
              <a:p>
                <a:pPr>
                  <a:defRPr sz="1400" b="1">
                    <a:solidFill>
                      <a:schemeClr val="bg1"/>
                    </a:solidFill>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Foglio1!$B$2:$B$15</c:f>
              <c:strCache>
                <c:ptCount val="14"/>
                <c:pt idx="0">
                  <c:v>In tua madre</c:v>
                </c:pt>
                <c:pt idx="1">
                  <c:v>In tuo padre</c:v>
                </c:pt>
                <c:pt idx="2">
                  <c:v>Nella tua famiglia in generale</c:v>
                </c:pt>
                <c:pt idx="3">
                  <c:v>In te stesso</c:v>
                </c:pt>
                <c:pt idx="4">
                  <c:v>Nel partner</c:v>
                </c:pt>
                <c:pt idx="5">
                  <c:v>Nei tuoi amici</c:v>
                </c:pt>
                <c:pt idx="6">
                  <c:v>In Papa Francesco</c:v>
                </c:pt>
                <c:pt idx="7">
                  <c:v>Nella comunità di persone con cui interagisci quotidianamente</c:v>
                </c:pt>
                <c:pt idx="8">
                  <c:v>Nel parroco</c:v>
                </c:pt>
                <c:pt idx="9">
                  <c:v>Nella Chiesa Cattolica</c:v>
                </c:pt>
                <c:pt idx="10">
                  <c:v>Nell’Unione Europea</c:v>
                </c:pt>
                <c:pt idx="11">
                  <c:v>Nelle istituzioni locali (Regione, Provincia, Comune)</c:v>
                </c:pt>
                <c:pt idx="12">
                  <c:v>Nello Stato Italiano (Governo, Camera, Senato)</c:v>
                </c:pt>
                <c:pt idx="13">
                  <c:v>Nei politici italiani</c:v>
                </c:pt>
              </c:strCache>
            </c:strRef>
          </c:cat>
          <c:val>
            <c:numRef>
              <c:f>Foglio1!$D$2:$D$15</c:f>
              <c:numCache>
                <c:formatCode>0%</c:formatCode>
                <c:ptCount val="14"/>
                <c:pt idx="0">
                  <c:v>9.0000000000000024E-2</c:v>
                </c:pt>
                <c:pt idx="1">
                  <c:v>0.13</c:v>
                </c:pt>
                <c:pt idx="2">
                  <c:v>0.21000000000000005</c:v>
                </c:pt>
                <c:pt idx="3">
                  <c:v>0.23</c:v>
                </c:pt>
                <c:pt idx="4">
                  <c:v>0.1</c:v>
                </c:pt>
                <c:pt idx="5">
                  <c:v>0.3600000000000001</c:v>
                </c:pt>
                <c:pt idx="6">
                  <c:v>0.26</c:v>
                </c:pt>
                <c:pt idx="7">
                  <c:v>0.46</c:v>
                </c:pt>
                <c:pt idx="8">
                  <c:v>0.2</c:v>
                </c:pt>
                <c:pt idx="9">
                  <c:v>0.21000000000000005</c:v>
                </c:pt>
                <c:pt idx="10">
                  <c:v>0.27</c:v>
                </c:pt>
                <c:pt idx="11">
                  <c:v>0.18000000000000005</c:v>
                </c:pt>
                <c:pt idx="12">
                  <c:v>0.12000000000000002</c:v>
                </c:pt>
                <c:pt idx="13">
                  <c:v>4.0000000000000015E-2</c:v>
                </c:pt>
              </c:numCache>
            </c:numRef>
          </c:val>
          <c:extLst>
            <c:ext xmlns:c16="http://schemas.microsoft.com/office/drawing/2014/chart" uri="{C3380CC4-5D6E-409C-BE32-E72D297353CC}">
              <c16:uniqueId val="{00000001-567E-4232-B518-F0CCD5A1D749}"/>
            </c:ext>
          </c:extLst>
        </c:ser>
        <c:ser>
          <c:idx val="2"/>
          <c:order val="2"/>
          <c:tx>
            <c:strRef>
              <c:f>Foglio1!$E$1</c:f>
              <c:strCache>
                <c:ptCount val="1"/>
                <c:pt idx="0">
                  <c:v>ns</c:v>
                </c:pt>
              </c:strCache>
            </c:strRef>
          </c:tx>
          <c:spPr>
            <a:solidFill>
              <a:schemeClr val="bg1">
                <a:lumMod val="65000"/>
              </a:schemeClr>
            </a:solidFill>
          </c:spPr>
          <c:invertIfNegative val="0"/>
          <c:cat>
            <c:strRef>
              <c:f>Foglio1!$B$2:$B$15</c:f>
              <c:strCache>
                <c:ptCount val="14"/>
                <c:pt idx="0">
                  <c:v>In tua madre</c:v>
                </c:pt>
                <c:pt idx="1">
                  <c:v>In tuo padre</c:v>
                </c:pt>
                <c:pt idx="2">
                  <c:v>Nella tua famiglia in generale</c:v>
                </c:pt>
                <c:pt idx="3">
                  <c:v>In te stesso</c:v>
                </c:pt>
                <c:pt idx="4">
                  <c:v>Nel partner</c:v>
                </c:pt>
                <c:pt idx="5">
                  <c:v>Nei tuoi amici</c:v>
                </c:pt>
                <c:pt idx="6">
                  <c:v>In Papa Francesco</c:v>
                </c:pt>
                <c:pt idx="7">
                  <c:v>Nella comunità di persone con cui interagisci quotidianamente</c:v>
                </c:pt>
                <c:pt idx="8">
                  <c:v>Nel parroco</c:v>
                </c:pt>
                <c:pt idx="9">
                  <c:v>Nella Chiesa Cattolica</c:v>
                </c:pt>
                <c:pt idx="10">
                  <c:v>Nell’Unione Europea</c:v>
                </c:pt>
                <c:pt idx="11">
                  <c:v>Nelle istituzioni locali (Regione, Provincia, Comune)</c:v>
                </c:pt>
                <c:pt idx="12">
                  <c:v>Nello Stato Italiano (Governo, Camera, Senato)</c:v>
                </c:pt>
                <c:pt idx="13">
                  <c:v>Nei politici italiani</c:v>
                </c:pt>
              </c:strCache>
            </c:strRef>
          </c:cat>
          <c:val>
            <c:numRef>
              <c:f>Foglio1!$E$2:$E$15</c:f>
              <c:numCache>
                <c:formatCode>0%</c:formatCode>
                <c:ptCount val="14"/>
                <c:pt idx="0">
                  <c:v>1.0000000000000004E-2</c:v>
                </c:pt>
                <c:pt idx="1">
                  <c:v>3.0000000000000002E-2</c:v>
                </c:pt>
                <c:pt idx="2">
                  <c:v>1.0000000000000004E-2</c:v>
                </c:pt>
                <c:pt idx="3">
                  <c:v>1.0000000000000004E-2</c:v>
                </c:pt>
                <c:pt idx="4">
                  <c:v>0.18000000000000005</c:v>
                </c:pt>
                <c:pt idx="5">
                  <c:v>1.0000000000000004E-2</c:v>
                </c:pt>
                <c:pt idx="6">
                  <c:v>3.0000000000000002E-2</c:v>
                </c:pt>
                <c:pt idx="7">
                  <c:v>1.0000000000000004E-2</c:v>
                </c:pt>
                <c:pt idx="8">
                  <c:v>0.1</c:v>
                </c:pt>
                <c:pt idx="9">
                  <c:v>2.0000000000000007E-2</c:v>
                </c:pt>
                <c:pt idx="10">
                  <c:v>1.0000000000000004E-2</c:v>
                </c:pt>
                <c:pt idx="11">
                  <c:v>1.0000000000000004E-2</c:v>
                </c:pt>
                <c:pt idx="12" formatCode="General">
                  <c:v>0</c:v>
                </c:pt>
                <c:pt idx="13" formatCode="General">
                  <c:v>0</c:v>
                </c:pt>
              </c:numCache>
            </c:numRef>
          </c:val>
          <c:extLst>
            <c:ext xmlns:c16="http://schemas.microsoft.com/office/drawing/2014/chart" uri="{C3380CC4-5D6E-409C-BE32-E72D297353CC}">
              <c16:uniqueId val="{00000002-567E-4232-B518-F0CCD5A1D749}"/>
            </c:ext>
          </c:extLst>
        </c:ser>
        <c:ser>
          <c:idx val="3"/>
          <c:order val="3"/>
          <c:tx>
            <c:strRef>
              <c:f>Foglio1!$F$1</c:f>
              <c:strCache>
                <c:ptCount val="1"/>
                <c:pt idx="0">
                  <c:v>poca</c:v>
                </c:pt>
              </c:strCache>
            </c:strRef>
          </c:tx>
          <c:spPr>
            <a:solidFill>
              <a:srgbClr val="FFC000"/>
            </a:solidFill>
          </c:spPr>
          <c:invertIfNegative val="0"/>
          <c:dLbls>
            <c:spPr>
              <a:noFill/>
              <a:ln>
                <a:noFill/>
              </a:ln>
              <a:effectLst/>
            </c:spPr>
            <c:txPr>
              <a:bodyPr/>
              <a:lstStyle/>
              <a:p>
                <a:pPr>
                  <a:defRPr sz="1400" b="1">
                    <a:solidFill>
                      <a:schemeClr val="bg1"/>
                    </a:solidFill>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Foglio1!$B$2:$B$15</c:f>
              <c:strCache>
                <c:ptCount val="14"/>
                <c:pt idx="0">
                  <c:v>In tua madre</c:v>
                </c:pt>
                <c:pt idx="1">
                  <c:v>In tuo padre</c:v>
                </c:pt>
                <c:pt idx="2">
                  <c:v>Nella tua famiglia in generale</c:v>
                </c:pt>
                <c:pt idx="3">
                  <c:v>In te stesso</c:v>
                </c:pt>
                <c:pt idx="4">
                  <c:v>Nel partner</c:v>
                </c:pt>
                <c:pt idx="5">
                  <c:v>Nei tuoi amici</c:v>
                </c:pt>
                <c:pt idx="6">
                  <c:v>In Papa Francesco</c:v>
                </c:pt>
                <c:pt idx="7">
                  <c:v>Nella comunità di persone con cui interagisci quotidianamente</c:v>
                </c:pt>
                <c:pt idx="8">
                  <c:v>Nel parroco</c:v>
                </c:pt>
                <c:pt idx="9">
                  <c:v>Nella Chiesa Cattolica</c:v>
                </c:pt>
                <c:pt idx="10">
                  <c:v>Nell’Unione Europea</c:v>
                </c:pt>
                <c:pt idx="11">
                  <c:v>Nelle istituzioni locali (Regione, Provincia, Comune)</c:v>
                </c:pt>
                <c:pt idx="12">
                  <c:v>Nello Stato Italiano (Governo, Camera, Senato)</c:v>
                </c:pt>
                <c:pt idx="13">
                  <c:v>Nei politici italiani</c:v>
                </c:pt>
              </c:strCache>
            </c:strRef>
          </c:cat>
          <c:val>
            <c:numRef>
              <c:f>Foglio1!$F$2:$F$15</c:f>
              <c:numCache>
                <c:formatCode>0%</c:formatCode>
                <c:ptCount val="14"/>
                <c:pt idx="0">
                  <c:v>4.0000000000000015E-2</c:v>
                </c:pt>
                <c:pt idx="1">
                  <c:v>0.05</c:v>
                </c:pt>
                <c:pt idx="2">
                  <c:v>0.05</c:v>
                </c:pt>
                <c:pt idx="3">
                  <c:v>6.0000000000000019E-2</c:v>
                </c:pt>
                <c:pt idx="4">
                  <c:v>4.0000000000000015E-2</c:v>
                </c:pt>
                <c:pt idx="5">
                  <c:v>0.12000000000000002</c:v>
                </c:pt>
                <c:pt idx="6">
                  <c:v>0.12000000000000002</c:v>
                </c:pt>
                <c:pt idx="7">
                  <c:v>0.21000000000000005</c:v>
                </c:pt>
                <c:pt idx="8">
                  <c:v>0.2</c:v>
                </c:pt>
                <c:pt idx="9">
                  <c:v>0.23</c:v>
                </c:pt>
                <c:pt idx="10">
                  <c:v>0.27</c:v>
                </c:pt>
                <c:pt idx="11">
                  <c:v>0.28000000000000008</c:v>
                </c:pt>
                <c:pt idx="12">
                  <c:v>0.2</c:v>
                </c:pt>
                <c:pt idx="13">
                  <c:v>0.16</c:v>
                </c:pt>
              </c:numCache>
            </c:numRef>
          </c:val>
          <c:extLst>
            <c:ext xmlns:c16="http://schemas.microsoft.com/office/drawing/2014/chart" uri="{C3380CC4-5D6E-409C-BE32-E72D297353CC}">
              <c16:uniqueId val="{00000003-567E-4232-B518-F0CCD5A1D749}"/>
            </c:ext>
          </c:extLst>
        </c:ser>
        <c:ser>
          <c:idx val="4"/>
          <c:order val="4"/>
          <c:tx>
            <c:strRef>
              <c:f>Foglio1!$G$1</c:f>
              <c:strCache>
                <c:ptCount val="1"/>
                <c:pt idx="0">
                  <c:v>nessuna</c:v>
                </c:pt>
              </c:strCache>
            </c:strRef>
          </c:tx>
          <c:spPr>
            <a:solidFill>
              <a:schemeClr val="accent6">
                <a:lumMod val="75000"/>
              </a:schemeClr>
            </a:solidFill>
          </c:spPr>
          <c:invertIfNegative val="0"/>
          <c:dLbls>
            <c:spPr>
              <a:noFill/>
              <a:ln>
                <a:noFill/>
              </a:ln>
              <a:effectLst/>
            </c:spPr>
            <c:txPr>
              <a:bodyPr/>
              <a:lstStyle/>
              <a:p>
                <a:pPr>
                  <a:defRPr sz="1400" b="1">
                    <a:solidFill>
                      <a:schemeClr val="bg1"/>
                    </a:solidFill>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Foglio1!$B$2:$B$15</c:f>
              <c:strCache>
                <c:ptCount val="14"/>
                <c:pt idx="0">
                  <c:v>In tua madre</c:v>
                </c:pt>
                <c:pt idx="1">
                  <c:v>In tuo padre</c:v>
                </c:pt>
                <c:pt idx="2">
                  <c:v>Nella tua famiglia in generale</c:v>
                </c:pt>
                <c:pt idx="3">
                  <c:v>In te stesso</c:v>
                </c:pt>
                <c:pt idx="4">
                  <c:v>Nel partner</c:v>
                </c:pt>
                <c:pt idx="5">
                  <c:v>Nei tuoi amici</c:v>
                </c:pt>
                <c:pt idx="6">
                  <c:v>In Papa Francesco</c:v>
                </c:pt>
                <c:pt idx="7">
                  <c:v>Nella comunità di persone con cui interagisci quotidianamente</c:v>
                </c:pt>
                <c:pt idx="8">
                  <c:v>Nel parroco</c:v>
                </c:pt>
                <c:pt idx="9">
                  <c:v>Nella Chiesa Cattolica</c:v>
                </c:pt>
                <c:pt idx="10">
                  <c:v>Nell’Unione Europea</c:v>
                </c:pt>
                <c:pt idx="11">
                  <c:v>Nelle istituzioni locali (Regione, Provincia, Comune)</c:v>
                </c:pt>
                <c:pt idx="12">
                  <c:v>Nello Stato Italiano (Governo, Camera, Senato)</c:v>
                </c:pt>
                <c:pt idx="13">
                  <c:v>Nei politici italiani</c:v>
                </c:pt>
              </c:strCache>
            </c:strRef>
          </c:cat>
          <c:val>
            <c:numRef>
              <c:f>Foglio1!$G$2:$G$15</c:f>
              <c:numCache>
                <c:formatCode>0%</c:formatCode>
                <c:ptCount val="14"/>
                <c:pt idx="0">
                  <c:v>2.0000000000000007E-2</c:v>
                </c:pt>
                <c:pt idx="1">
                  <c:v>6.0000000000000019E-2</c:v>
                </c:pt>
                <c:pt idx="2">
                  <c:v>4.0000000000000015E-2</c:v>
                </c:pt>
                <c:pt idx="3">
                  <c:v>2.0000000000000007E-2</c:v>
                </c:pt>
                <c:pt idx="4">
                  <c:v>3.0000000000000002E-2</c:v>
                </c:pt>
                <c:pt idx="5">
                  <c:v>4.0000000000000015E-2</c:v>
                </c:pt>
                <c:pt idx="6">
                  <c:v>0.13</c:v>
                </c:pt>
                <c:pt idx="7">
                  <c:v>9.0000000000000024E-2</c:v>
                </c:pt>
                <c:pt idx="8">
                  <c:v>0.3600000000000001</c:v>
                </c:pt>
                <c:pt idx="9">
                  <c:v>0.4200000000000001</c:v>
                </c:pt>
                <c:pt idx="10">
                  <c:v>0.3600000000000001</c:v>
                </c:pt>
                <c:pt idx="11">
                  <c:v>0.4900000000000001</c:v>
                </c:pt>
                <c:pt idx="12">
                  <c:v>0.66000000000000025</c:v>
                </c:pt>
                <c:pt idx="13">
                  <c:v>0.78</c:v>
                </c:pt>
              </c:numCache>
            </c:numRef>
          </c:val>
          <c:extLst>
            <c:ext xmlns:c16="http://schemas.microsoft.com/office/drawing/2014/chart" uri="{C3380CC4-5D6E-409C-BE32-E72D297353CC}">
              <c16:uniqueId val="{00000004-567E-4232-B518-F0CCD5A1D749}"/>
            </c:ext>
          </c:extLst>
        </c:ser>
        <c:dLbls>
          <c:showLegendKey val="0"/>
          <c:showVal val="0"/>
          <c:showCatName val="0"/>
          <c:showSerName val="0"/>
          <c:showPercent val="0"/>
          <c:showBubbleSize val="0"/>
        </c:dLbls>
        <c:gapWidth val="54"/>
        <c:overlap val="100"/>
        <c:axId val="118591488"/>
        <c:axId val="118593024"/>
      </c:barChart>
      <c:catAx>
        <c:axId val="118591488"/>
        <c:scaling>
          <c:orientation val="maxMin"/>
        </c:scaling>
        <c:delete val="0"/>
        <c:axPos val="l"/>
        <c:numFmt formatCode="General" sourceLinked="0"/>
        <c:majorTickMark val="out"/>
        <c:minorTickMark val="none"/>
        <c:tickLblPos val="nextTo"/>
        <c:txPr>
          <a:bodyPr/>
          <a:lstStyle/>
          <a:p>
            <a:pPr>
              <a:defRPr sz="1000" b="1">
                <a:solidFill>
                  <a:schemeClr val="accent1">
                    <a:lumMod val="75000"/>
                  </a:schemeClr>
                </a:solidFill>
              </a:defRPr>
            </a:pPr>
            <a:endParaRPr lang="it-IT"/>
          </a:p>
        </c:txPr>
        <c:crossAx val="118593024"/>
        <c:crosses val="autoZero"/>
        <c:auto val="1"/>
        <c:lblAlgn val="ctr"/>
        <c:lblOffset val="100"/>
        <c:noMultiLvlLbl val="0"/>
      </c:catAx>
      <c:valAx>
        <c:axId val="118593024"/>
        <c:scaling>
          <c:orientation val="minMax"/>
          <c:max val="1"/>
          <c:min val="0"/>
        </c:scaling>
        <c:delete val="1"/>
        <c:axPos val="t"/>
        <c:numFmt formatCode="0%" sourceLinked="1"/>
        <c:majorTickMark val="out"/>
        <c:minorTickMark val="none"/>
        <c:tickLblPos val="none"/>
        <c:crossAx val="118591488"/>
        <c:crosses val="autoZero"/>
        <c:crossBetween val="between"/>
      </c:valAx>
    </c:plotArea>
    <c:legend>
      <c:legendPos val="t"/>
      <c:layout>
        <c:manualLayout>
          <c:xMode val="edge"/>
          <c:yMode val="edge"/>
          <c:x val="0.28931104046368999"/>
          <c:y val="1.4556024107765004E-2"/>
          <c:w val="0.70165642752274504"/>
          <c:h val="4.318224784167532E-2"/>
        </c:manualLayout>
      </c:layout>
      <c:overlay val="0"/>
      <c:txPr>
        <a:bodyPr/>
        <a:lstStyle/>
        <a:p>
          <a:pPr>
            <a:defRPr sz="1200" b="1">
              <a:solidFill>
                <a:schemeClr val="accent1"/>
              </a:solidFill>
            </a:defRPr>
          </a:pPr>
          <a:endParaRPr lang="it-IT"/>
        </a:p>
      </c:txPr>
    </c:legend>
    <c:plotVisOnly val="1"/>
    <c:dispBlanksAs val="gap"/>
    <c:showDLblsOverMax val="0"/>
  </c:chart>
  <c:txPr>
    <a:bodyPr/>
    <a:lstStyle/>
    <a:p>
      <a:pPr>
        <a:defRPr sz="1800"/>
      </a:pPr>
      <a:endParaRPr lang="it-IT"/>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517DAE-E3B0-461C-BBE9-8A3790A77EF6}"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it-IT"/>
        </a:p>
      </dgm:t>
    </dgm:pt>
    <dgm:pt modelId="{86E766EE-3E94-4951-8381-F215E1376D08}">
      <dgm:prSet phldrT="[Testo]"/>
      <dgm:spPr/>
      <dgm:t>
        <a:bodyPr/>
        <a:lstStyle/>
        <a:p>
          <a:r>
            <a:rPr lang="it-IT" dirty="0"/>
            <a:t>Millennials</a:t>
          </a:r>
        </a:p>
      </dgm:t>
    </dgm:pt>
    <dgm:pt modelId="{2A4F33CE-3565-49A3-97F4-E072FC027F53}" type="parTrans" cxnId="{B0DC3813-9F57-4A88-9E07-26AB56DF2A0C}">
      <dgm:prSet/>
      <dgm:spPr/>
      <dgm:t>
        <a:bodyPr/>
        <a:lstStyle/>
        <a:p>
          <a:endParaRPr lang="it-IT"/>
        </a:p>
      </dgm:t>
    </dgm:pt>
    <dgm:pt modelId="{638B3EAC-B18B-4207-87D7-C92372659E39}" type="sibTrans" cxnId="{B0DC3813-9F57-4A88-9E07-26AB56DF2A0C}">
      <dgm:prSet/>
      <dgm:spPr/>
      <dgm:t>
        <a:bodyPr/>
        <a:lstStyle/>
        <a:p>
          <a:endParaRPr lang="it-IT"/>
        </a:p>
      </dgm:t>
    </dgm:pt>
    <dgm:pt modelId="{9A378A36-F3A0-4F3B-BA9F-780051625C4E}">
      <dgm:prSet phldrT="[Testo]" custT="1"/>
      <dgm:spPr/>
      <dgm:t>
        <a:bodyPr/>
        <a:lstStyle/>
        <a:p>
          <a:r>
            <a:rPr lang="it-IT" sz="1200" dirty="0"/>
            <a:t>Coloro che hanno celebrato 18 anni dal 2000 in poi;</a:t>
          </a:r>
        </a:p>
      </dgm:t>
    </dgm:pt>
    <dgm:pt modelId="{E9C97DDE-91EC-4CDF-AB11-76B507268248}" type="parTrans" cxnId="{94CE7F17-76D5-476A-B9F0-570CB5C58254}">
      <dgm:prSet/>
      <dgm:spPr/>
      <dgm:t>
        <a:bodyPr/>
        <a:lstStyle/>
        <a:p>
          <a:endParaRPr lang="it-IT"/>
        </a:p>
      </dgm:t>
    </dgm:pt>
    <dgm:pt modelId="{6C87452A-B79A-45FE-870B-F28E091ABEC2}" type="sibTrans" cxnId="{94CE7F17-76D5-476A-B9F0-570CB5C58254}">
      <dgm:prSet/>
      <dgm:spPr/>
      <dgm:t>
        <a:bodyPr/>
        <a:lstStyle/>
        <a:p>
          <a:endParaRPr lang="it-IT"/>
        </a:p>
      </dgm:t>
    </dgm:pt>
    <dgm:pt modelId="{C327BC90-260C-44B1-BF93-4DAC3A6288E4}">
      <dgm:prSet phldrT="[Testo]"/>
      <dgm:spPr/>
      <dgm:t>
        <a:bodyPr/>
        <a:lstStyle/>
        <a:p>
          <a:r>
            <a:rPr lang="it-IT" dirty="0"/>
            <a:t>Generazione Zeta</a:t>
          </a:r>
        </a:p>
      </dgm:t>
    </dgm:pt>
    <dgm:pt modelId="{738A93F8-30B8-44BA-A123-CCF7BD2A8E1F}" type="parTrans" cxnId="{2BE4F45C-07DD-49AE-8F45-301C3E829824}">
      <dgm:prSet/>
      <dgm:spPr/>
      <dgm:t>
        <a:bodyPr/>
        <a:lstStyle/>
        <a:p>
          <a:endParaRPr lang="it-IT"/>
        </a:p>
      </dgm:t>
    </dgm:pt>
    <dgm:pt modelId="{AB1B7879-7F68-4966-B972-2E880386464F}" type="sibTrans" cxnId="{2BE4F45C-07DD-49AE-8F45-301C3E829824}">
      <dgm:prSet/>
      <dgm:spPr/>
      <dgm:t>
        <a:bodyPr/>
        <a:lstStyle/>
        <a:p>
          <a:endParaRPr lang="it-IT"/>
        </a:p>
      </dgm:t>
    </dgm:pt>
    <dgm:pt modelId="{AC261861-5589-415F-9A0F-7F0375D5E9D1}">
      <dgm:prSet phldrT="[Testo]" custT="1"/>
      <dgm:spPr/>
      <dgm:t>
        <a:bodyPr/>
        <a:lstStyle/>
        <a:p>
          <a:r>
            <a:rPr lang="it-IT" sz="1200" dirty="0"/>
            <a:t>Nati intorno agli anni 2000;</a:t>
          </a:r>
        </a:p>
        <a:p>
          <a:r>
            <a:rPr lang="it-IT" sz="1200" dirty="0"/>
            <a:t>Si torna alla lettera dell’alfabeto in quanto poco note le loro caratteristiche;</a:t>
          </a:r>
        </a:p>
        <a:p>
          <a:r>
            <a:rPr lang="it-IT" sz="1200" dirty="0"/>
            <a:t>Più disillusi sulle reali possibilità di incidere nel mondo ma più pronti ad affrontarlo</a:t>
          </a:r>
        </a:p>
        <a:p>
          <a:r>
            <a:rPr lang="it-IT" sz="1200" dirty="0"/>
            <a:t>Nativi digitali</a:t>
          </a:r>
        </a:p>
        <a:p>
          <a:r>
            <a:rPr lang="it-IT" sz="1200" dirty="0"/>
            <a:t>Vivono in  un contesto segnato da Innovazione tecnologica, Immigrazione e Invecchiamento;</a:t>
          </a:r>
        </a:p>
        <a:p>
          <a:r>
            <a:rPr lang="it-IT" sz="1200" dirty="0"/>
            <a:t>Sono demograficamente pochi.</a:t>
          </a:r>
        </a:p>
        <a:p>
          <a:endParaRPr lang="it-IT" sz="1100" dirty="0"/>
        </a:p>
      </dgm:t>
    </dgm:pt>
    <dgm:pt modelId="{4A48983B-B57C-4FB1-8B29-C3B8F69491B1}" type="parTrans" cxnId="{300ADC4A-DB23-4351-B906-9CC40630AF38}">
      <dgm:prSet/>
      <dgm:spPr/>
      <dgm:t>
        <a:bodyPr/>
        <a:lstStyle/>
        <a:p>
          <a:endParaRPr lang="it-IT"/>
        </a:p>
      </dgm:t>
    </dgm:pt>
    <dgm:pt modelId="{66E059AC-3633-4D6D-A34F-56903D6B2255}" type="sibTrans" cxnId="{300ADC4A-DB23-4351-B906-9CC40630AF38}">
      <dgm:prSet/>
      <dgm:spPr/>
      <dgm:t>
        <a:bodyPr/>
        <a:lstStyle/>
        <a:p>
          <a:endParaRPr lang="it-IT"/>
        </a:p>
      </dgm:t>
    </dgm:pt>
    <dgm:pt modelId="{C4524A8A-99EC-456B-B51F-FBA1623BAE67}">
      <dgm:prSet phldrT="[Testo]" custT="1"/>
      <dgm:spPr/>
      <dgm:t>
        <a:bodyPr/>
        <a:lstStyle/>
        <a:p>
          <a:r>
            <a:rPr lang="it-IT" sz="1200" dirty="0"/>
            <a:t>Cresciuti nel post ideologie;</a:t>
          </a:r>
        </a:p>
        <a:p>
          <a:r>
            <a:rPr lang="it-IT" sz="1200" dirty="0"/>
            <a:t>Si sono affacciati al mondo digitale e globale nella pre-adolescenza;</a:t>
          </a:r>
        </a:p>
        <a:p>
          <a:r>
            <a:rPr lang="it-IT" sz="1200" dirty="0"/>
            <a:t>La crisi li ha colpiti nel momento del loro accesso al mondo del lavoro;</a:t>
          </a:r>
        </a:p>
        <a:p>
          <a:r>
            <a:rPr lang="it-IT" sz="1200" dirty="0"/>
            <a:t>Dipendenza prolungata dalle famiglie;</a:t>
          </a:r>
        </a:p>
        <a:p>
          <a:r>
            <a:rPr lang="it-IT" sz="1200" dirty="0"/>
            <a:t>Rinvio delle scelte e fuga all’estero;</a:t>
          </a:r>
        </a:p>
        <a:p>
          <a:r>
            <a:rPr lang="it-IT" sz="1200" dirty="0"/>
            <a:t>Sono demograficamente pochi.</a:t>
          </a:r>
        </a:p>
      </dgm:t>
    </dgm:pt>
    <dgm:pt modelId="{E14E9833-CA01-41AC-879D-8A682092A2B3}" type="parTrans" cxnId="{E05806FA-3D94-492D-B0EC-EBF8139F4D56}">
      <dgm:prSet/>
      <dgm:spPr/>
      <dgm:t>
        <a:bodyPr/>
        <a:lstStyle/>
        <a:p>
          <a:endParaRPr lang="it-IT"/>
        </a:p>
      </dgm:t>
    </dgm:pt>
    <dgm:pt modelId="{51375AB8-8E5D-40F4-9489-27B75B1621EA}" type="sibTrans" cxnId="{E05806FA-3D94-492D-B0EC-EBF8139F4D56}">
      <dgm:prSet/>
      <dgm:spPr/>
      <dgm:t>
        <a:bodyPr/>
        <a:lstStyle/>
        <a:p>
          <a:endParaRPr lang="it-IT"/>
        </a:p>
      </dgm:t>
    </dgm:pt>
    <dgm:pt modelId="{A95A7733-AA61-4A69-8027-3FBC8023C5B0}" type="pres">
      <dgm:prSet presAssocID="{33517DAE-E3B0-461C-BBE9-8A3790A77EF6}" presName="Name0" presStyleCnt="0">
        <dgm:presLayoutVars>
          <dgm:chMax val="2"/>
          <dgm:dir/>
          <dgm:animOne val="branch"/>
          <dgm:animLvl val="lvl"/>
          <dgm:resizeHandles val="exact"/>
        </dgm:presLayoutVars>
      </dgm:prSet>
      <dgm:spPr/>
    </dgm:pt>
    <dgm:pt modelId="{95123F75-FF46-4BDB-B655-7AB7C457CADD}" type="pres">
      <dgm:prSet presAssocID="{33517DAE-E3B0-461C-BBE9-8A3790A77EF6}" presName="Background" presStyleLbl="node1" presStyleIdx="0" presStyleCnt="1"/>
      <dgm:spPr>
        <a:solidFill>
          <a:srgbClr val="FFC000"/>
        </a:solidFill>
      </dgm:spPr>
    </dgm:pt>
    <dgm:pt modelId="{EBBCCCB3-8B2F-4EFE-993D-25905B514683}" type="pres">
      <dgm:prSet presAssocID="{33517DAE-E3B0-461C-BBE9-8A3790A77EF6}" presName="Divider" presStyleLbl="callout" presStyleIdx="0" presStyleCnt="1"/>
      <dgm:spPr/>
    </dgm:pt>
    <dgm:pt modelId="{D9D656E3-5FB7-48C0-9949-FB4E279B6ADE}" type="pres">
      <dgm:prSet presAssocID="{33517DAE-E3B0-461C-BBE9-8A3790A77EF6}" presName="ChildText1" presStyleLbl="revTx" presStyleIdx="0" presStyleCnt="0" custScaleY="103777">
        <dgm:presLayoutVars>
          <dgm:chMax val="0"/>
          <dgm:chPref val="0"/>
          <dgm:bulletEnabled val="1"/>
        </dgm:presLayoutVars>
      </dgm:prSet>
      <dgm:spPr/>
    </dgm:pt>
    <dgm:pt modelId="{3738A6EB-7700-4301-A27A-562F2F5A3ED6}" type="pres">
      <dgm:prSet presAssocID="{33517DAE-E3B0-461C-BBE9-8A3790A77EF6}" presName="ChildText2" presStyleLbl="revTx" presStyleIdx="0" presStyleCnt="0" custLinFactNeighborX="-619" custLinFactNeighborY="-2850">
        <dgm:presLayoutVars>
          <dgm:chMax val="0"/>
          <dgm:chPref val="0"/>
          <dgm:bulletEnabled val="1"/>
        </dgm:presLayoutVars>
      </dgm:prSet>
      <dgm:spPr/>
    </dgm:pt>
    <dgm:pt modelId="{1902113C-C330-4C63-9530-43296D578EF5}" type="pres">
      <dgm:prSet presAssocID="{33517DAE-E3B0-461C-BBE9-8A3790A77EF6}" presName="ParentText1" presStyleLbl="revTx" presStyleIdx="0" presStyleCnt="0">
        <dgm:presLayoutVars>
          <dgm:chMax val="1"/>
          <dgm:chPref val="1"/>
        </dgm:presLayoutVars>
      </dgm:prSet>
      <dgm:spPr/>
    </dgm:pt>
    <dgm:pt modelId="{878E2C63-FA28-45CC-B66F-EB3BA383F70E}" type="pres">
      <dgm:prSet presAssocID="{33517DAE-E3B0-461C-BBE9-8A3790A77EF6}" presName="ParentShape1" presStyleLbl="alignImgPlace1" presStyleIdx="0" presStyleCnt="2">
        <dgm:presLayoutVars/>
      </dgm:prSet>
      <dgm:spPr/>
    </dgm:pt>
    <dgm:pt modelId="{BAD82BE3-1BF5-4C9E-8FBD-B39AD4782A78}" type="pres">
      <dgm:prSet presAssocID="{33517DAE-E3B0-461C-BBE9-8A3790A77EF6}" presName="ParentText2" presStyleLbl="revTx" presStyleIdx="0" presStyleCnt="0">
        <dgm:presLayoutVars>
          <dgm:chMax val="1"/>
          <dgm:chPref val="1"/>
        </dgm:presLayoutVars>
      </dgm:prSet>
      <dgm:spPr/>
    </dgm:pt>
    <dgm:pt modelId="{97E97867-F011-4D8C-B084-6F16864F0E00}" type="pres">
      <dgm:prSet presAssocID="{33517DAE-E3B0-461C-BBE9-8A3790A77EF6}" presName="ParentShape2" presStyleLbl="alignImgPlace1" presStyleIdx="1" presStyleCnt="2">
        <dgm:presLayoutVars/>
      </dgm:prSet>
      <dgm:spPr/>
    </dgm:pt>
  </dgm:ptLst>
  <dgm:cxnLst>
    <dgm:cxn modelId="{FAFBA90F-CA18-48C2-A423-07E968039721}" type="presOf" srcId="{C327BC90-260C-44B1-BF93-4DAC3A6288E4}" destId="{97E97867-F011-4D8C-B084-6F16864F0E00}" srcOrd="1" destOrd="0" presId="urn:microsoft.com/office/officeart/2009/3/layout/OpposingIdeas"/>
    <dgm:cxn modelId="{B0DC3813-9F57-4A88-9E07-26AB56DF2A0C}" srcId="{33517DAE-E3B0-461C-BBE9-8A3790A77EF6}" destId="{86E766EE-3E94-4951-8381-F215E1376D08}" srcOrd="0" destOrd="0" parTransId="{2A4F33CE-3565-49A3-97F4-E072FC027F53}" sibTransId="{638B3EAC-B18B-4207-87D7-C92372659E39}"/>
    <dgm:cxn modelId="{94CE7F17-76D5-476A-B9F0-570CB5C58254}" srcId="{86E766EE-3E94-4951-8381-F215E1376D08}" destId="{9A378A36-F3A0-4F3B-BA9F-780051625C4E}" srcOrd="0" destOrd="0" parTransId="{E9C97DDE-91EC-4CDF-AB11-76B507268248}" sibTransId="{6C87452A-B79A-45FE-870B-F28E091ABEC2}"/>
    <dgm:cxn modelId="{2BE4F45C-07DD-49AE-8F45-301C3E829824}" srcId="{33517DAE-E3B0-461C-BBE9-8A3790A77EF6}" destId="{C327BC90-260C-44B1-BF93-4DAC3A6288E4}" srcOrd="1" destOrd="0" parTransId="{738A93F8-30B8-44BA-A123-CCF7BD2A8E1F}" sibTransId="{AB1B7879-7F68-4966-B972-2E880386464F}"/>
    <dgm:cxn modelId="{D74DB669-6DB6-4D96-B9AB-875536EEC881}" type="presOf" srcId="{86E766EE-3E94-4951-8381-F215E1376D08}" destId="{1902113C-C330-4C63-9530-43296D578EF5}" srcOrd="0" destOrd="0" presId="urn:microsoft.com/office/officeart/2009/3/layout/OpposingIdeas"/>
    <dgm:cxn modelId="{300ADC4A-DB23-4351-B906-9CC40630AF38}" srcId="{C327BC90-260C-44B1-BF93-4DAC3A6288E4}" destId="{AC261861-5589-415F-9A0F-7F0375D5E9D1}" srcOrd="0" destOrd="0" parTransId="{4A48983B-B57C-4FB1-8B29-C3B8F69491B1}" sibTransId="{66E059AC-3633-4D6D-A34F-56903D6B2255}"/>
    <dgm:cxn modelId="{667E175A-AF46-4E01-8B13-90969A9EE368}" type="presOf" srcId="{9A378A36-F3A0-4F3B-BA9F-780051625C4E}" destId="{D9D656E3-5FB7-48C0-9949-FB4E279B6ADE}" srcOrd="0" destOrd="0" presId="urn:microsoft.com/office/officeart/2009/3/layout/OpposingIdeas"/>
    <dgm:cxn modelId="{572FCD5A-61D7-41EB-B418-84A2F085FCEA}" type="presOf" srcId="{33517DAE-E3B0-461C-BBE9-8A3790A77EF6}" destId="{A95A7733-AA61-4A69-8027-3FBC8023C5B0}" srcOrd="0" destOrd="0" presId="urn:microsoft.com/office/officeart/2009/3/layout/OpposingIdeas"/>
    <dgm:cxn modelId="{091DD290-DAC2-4980-B7F6-F25280D7A8F9}" type="presOf" srcId="{C4524A8A-99EC-456B-B51F-FBA1623BAE67}" destId="{D9D656E3-5FB7-48C0-9949-FB4E279B6ADE}" srcOrd="0" destOrd="1" presId="urn:microsoft.com/office/officeart/2009/3/layout/OpposingIdeas"/>
    <dgm:cxn modelId="{26E74E9E-1145-4FA9-981D-68F24BD116CF}" type="presOf" srcId="{AC261861-5589-415F-9A0F-7F0375D5E9D1}" destId="{3738A6EB-7700-4301-A27A-562F2F5A3ED6}" srcOrd="0" destOrd="0" presId="urn:microsoft.com/office/officeart/2009/3/layout/OpposingIdeas"/>
    <dgm:cxn modelId="{303EB5D7-A155-48DF-94C9-C90AE82A5A58}" type="presOf" srcId="{C327BC90-260C-44B1-BF93-4DAC3A6288E4}" destId="{BAD82BE3-1BF5-4C9E-8FBD-B39AD4782A78}" srcOrd="0" destOrd="0" presId="urn:microsoft.com/office/officeart/2009/3/layout/OpposingIdeas"/>
    <dgm:cxn modelId="{49E9D6EC-94FF-4107-9D59-BD811F3A95AB}" type="presOf" srcId="{86E766EE-3E94-4951-8381-F215E1376D08}" destId="{878E2C63-FA28-45CC-B66F-EB3BA383F70E}" srcOrd="1" destOrd="0" presId="urn:microsoft.com/office/officeart/2009/3/layout/OpposingIdeas"/>
    <dgm:cxn modelId="{E05806FA-3D94-492D-B0EC-EBF8139F4D56}" srcId="{86E766EE-3E94-4951-8381-F215E1376D08}" destId="{C4524A8A-99EC-456B-B51F-FBA1623BAE67}" srcOrd="1" destOrd="0" parTransId="{E14E9833-CA01-41AC-879D-8A682092A2B3}" sibTransId="{51375AB8-8E5D-40F4-9489-27B75B1621EA}"/>
    <dgm:cxn modelId="{11E64EFE-01FD-4D9C-B8B7-27054687AE9E}" type="presParOf" srcId="{A95A7733-AA61-4A69-8027-3FBC8023C5B0}" destId="{95123F75-FF46-4BDB-B655-7AB7C457CADD}" srcOrd="0" destOrd="0" presId="urn:microsoft.com/office/officeart/2009/3/layout/OpposingIdeas"/>
    <dgm:cxn modelId="{8120C2F5-F64C-47DD-B5B7-CCAFCEAB14F0}" type="presParOf" srcId="{A95A7733-AA61-4A69-8027-3FBC8023C5B0}" destId="{EBBCCCB3-8B2F-4EFE-993D-25905B514683}" srcOrd="1" destOrd="0" presId="urn:microsoft.com/office/officeart/2009/3/layout/OpposingIdeas"/>
    <dgm:cxn modelId="{E87E53EB-029A-47F5-957C-42EC6258A309}" type="presParOf" srcId="{A95A7733-AA61-4A69-8027-3FBC8023C5B0}" destId="{D9D656E3-5FB7-48C0-9949-FB4E279B6ADE}" srcOrd="2" destOrd="0" presId="urn:microsoft.com/office/officeart/2009/3/layout/OpposingIdeas"/>
    <dgm:cxn modelId="{E8F9D0A5-106B-4B29-80AB-A179A620A6F9}" type="presParOf" srcId="{A95A7733-AA61-4A69-8027-3FBC8023C5B0}" destId="{3738A6EB-7700-4301-A27A-562F2F5A3ED6}" srcOrd="3" destOrd="0" presId="urn:microsoft.com/office/officeart/2009/3/layout/OpposingIdeas"/>
    <dgm:cxn modelId="{A3346838-EFE0-4DE5-94E6-9166E62E94DD}" type="presParOf" srcId="{A95A7733-AA61-4A69-8027-3FBC8023C5B0}" destId="{1902113C-C330-4C63-9530-43296D578EF5}" srcOrd="4" destOrd="0" presId="urn:microsoft.com/office/officeart/2009/3/layout/OpposingIdeas"/>
    <dgm:cxn modelId="{1CEC7042-FCE8-48D1-BC34-D610511E70BB}" type="presParOf" srcId="{A95A7733-AA61-4A69-8027-3FBC8023C5B0}" destId="{878E2C63-FA28-45CC-B66F-EB3BA383F70E}" srcOrd="5" destOrd="0" presId="urn:microsoft.com/office/officeart/2009/3/layout/OpposingIdeas"/>
    <dgm:cxn modelId="{DC1DFE1D-F5DF-4D3A-B2D2-D9F94C6088C3}" type="presParOf" srcId="{A95A7733-AA61-4A69-8027-3FBC8023C5B0}" destId="{BAD82BE3-1BF5-4C9E-8FBD-B39AD4782A78}" srcOrd="6" destOrd="0" presId="urn:microsoft.com/office/officeart/2009/3/layout/OpposingIdeas"/>
    <dgm:cxn modelId="{AACFAE64-BEFA-4A8A-A173-3641EA3D1251}" type="presParOf" srcId="{A95A7733-AA61-4A69-8027-3FBC8023C5B0}" destId="{97E97867-F011-4D8C-B084-6F16864F0E00}"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23F75-FF46-4BDB-B655-7AB7C457CADD}">
      <dsp:nvSpPr>
        <dsp:cNvPr id="0" name=""/>
        <dsp:cNvSpPr/>
      </dsp:nvSpPr>
      <dsp:spPr>
        <a:xfrm>
          <a:off x="963107" y="1290537"/>
          <a:ext cx="5778642" cy="3107556"/>
        </a:xfrm>
        <a:prstGeom prst="round2DiagRect">
          <a:avLst>
            <a:gd name="adj1" fmla="val 0"/>
            <a:gd name="adj2" fmla="val 16670"/>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BCCCB3-8B2F-4EFE-993D-25905B514683}">
      <dsp:nvSpPr>
        <dsp:cNvPr id="0" name=""/>
        <dsp:cNvSpPr/>
      </dsp:nvSpPr>
      <dsp:spPr>
        <a:xfrm>
          <a:off x="3852428" y="1620127"/>
          <a:ext cx="770" cy="2448377"/>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D656E3-5FB7-48C0-9949-FB4E279B6ADE}">
      <dsp:nvSpPr>
        <dsp:cNvPr id="0" name=""/>
        <dsp:cNvSpPr/>
      </dsp:nvSpPr>
      <dsp:spPr>
        <a:xfrm>
          <a:off x="1155728" y="1476164"/>
          <a:ext cx="2504078" cy="273630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it-IT" sz="1200" kern="1200" dirty="0"/>
            <a:t>Coloro che hanno celebrato 18 anni dal 2000 in poi;</a:t>
          </a:r>
        </a:p>
        <a:p>
          <a:pPr marL="0" lvl="0" indent="0" algn="l" defTabSz="533400">
            <a:lnSpc>
              <a:spcPct val="90000"/>
            </a:lnSpc>
            <a:spcBef>
              <a:spcPct val="0"/>
            </a:spcBef>
            <a:spcAft>
              <a:spcPct val="35000"/>
            </a:spcAft>
            <a:buNone/>
          </a:pPr>
          <a:r>
            <a:rPr lang="it-IT" sz="1200" kern="1200" dirty="0"/>
            <a:t>Cresciuti nel post ideologie;</a:t>
          </a:r>
        </a:p>
        <a:p>
          <a:pPr marL="0" lvl="0" indent="0" algn="l" defTabSz="533400">
            <a:lnSpc>
              <a:spcPct val="90000"/>
            </a:lnSpc>
            <a:spcBef>
              <a:spcPct val="0"/>
            </a:spcBef>
            <a:spcAft>
              <a:spcPct val="35000"/>
            </a:spcAft>
            <a:buNone/>
          </a:pPr>
          <a:r>
            <a:rPr lang="it-IT" sz="1200" kern="1200" dirty="0"/>
            <a:t>Si sono affacciati al mondo digitale e globale nella pre-adolescenza;</a:t>
          </a:r>
        </a:p>
        <a:p>
          <a:pPr marL="0" lvl="0" indent="0" algn="l" defTabSz="533400">
            <a:lnSpc>
              <a:spcPct val="90000"/>
            </a:lnSpc>
            <a:spcBef>
              <a:spcPct val="0"/>
            </a:spcBef>
            <a:spcAft>
              <a:spcPct val="35000"/>
            </a:spcAft>
            <a:buNone/>
          </a:pPr>
          <a:r>
            <a:rPr lang="it-IT" sz="1200" kern="1200" dirty="0"/>
            <a:t>La crisi li ha colpiti nel momento del loro accesso al mondo del lavoro;</a:t>
          </a:r>
        </a:p>
        <a:p>
          <a:pPr marL="0" lvl="0" indent="0" algn="l" defTabSz="533400">
            <a:lnSpc>
              <a:spcPct val="90000"/>
            </a:lnSpc>
            <a:spcBef>
              <a:spcPct val="0"/>
            </a:spcBef>
            <a:spcAft>
              <a:spcPct val="35000"/>
            </a:spcAft>
            <a:buNone/>
          </a:pPr>
          <a:r>
            <a:rPr lang="it-IT" sz="1200" kern="1200" dirty="0"/>
            <a:t>Dipendenza prolungata dalle famiglie;</a:t>
          </a:r>
        </a:p>
        <a:p>
          <a:pPr marL="0" lvl="0" indent="0" algn="l" defTabSz="533400">
            <a:lnSpc>
              <a:spcPct val="90000"/>
            </a:lnSpc>
            <a:spcBef>
              <a:spcPct val="0"/>
            </a:spcBef>
            <a:spcAft>
              <a:spcPct val="35000"/>
            </a:spcAft>
            <a:buNone/>
          </a:pPr>
          <a:r>
            <a:rPr lang="it-IT" sz="1200" kern="1200" dirty="0"/>
            <a:t>Rinvio delle scelte e fuga all’estero;</a:t>
          </a:r>
        </a:p>
        <a:p>
          <a:pPr marL="0" lvl="0" indent="0" algn="l" defTabSz="533400">
            <a:lnSpc>
              <a:spcPct val="90000"/>
            </a:lnSpc>
            <a:spcBef>
              <a:spcPct val="0"/>
            </a:spcBef>
            <a:spcAft>
              <a:spcPct val="35000"/>
            </a:spcAft>
            <a:buNone/>
          </a:pPr>
          <a:r>
            <a:rPr lang="it-IT" sz="1200" kern="1200" dirty="0"/>
            <a:t>Sono demograficamente pochi.</a:t>
          </a:r>
        </a:p>
      </dsp:txBody>
      <dsp:txXfrm>
        <a:off x="1155728" y="1476164"/>
        <a:ext cx="2504078" cy="2736303"/>
      </dsp:txXfrm>
    </dsp:sp>
    <dsp:sp modelId="{3738A6EB-7700-4301-A27A-562F2F5A3ED6}">
      <dsp:nvSpPr>
        <dsp:cNvPr id="0" name=""/>
        <dsp:cNvSpPr/>
      </dsp:nvSpPr>
      <dsp:spPr>
        <a:xfrm>
          <a:off x="4029549" y="1450812"/>
          <a:ext cx="2504078" cy="263671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it-IT" sz="1200" kern="1200" dirty="0"/>
            <a:t>Nati intorno agli anni 2000;</a:t>
          </a:r>
        </a:p>
        <a:p>
          <a:pPr marL="0" lvl="0" indent="0" algn="l" defTabSz="533400">
            <a:lnSpc>
              <a:spcPct val="90000"/>
            </a:lnSpc>
            <a:spcBef>
              <a:spcPct val="0"/>
            </a:spcBef>
            <a:spcAft>
              <a:spcPct val="35000"/>
            </a:spcAft>
            <a:buNone/>
          </a:pPr>
          <a:r>
            <a:rPr lang="it-IT" sz="1200" kern="1200" dirty="0"/>
            <a:t>Si torna alla lettera dell’alfabeto in quanto poco note le loro caratteristiche;</a:t>
          </a:r>
        </a:p>
        <a:p>
          <a:pPr marL="0" lvl="0" indent="0" algn="l" defTabSz="533400">
            <a:lnSpc>
              <a:spcPct val="90000"/>
            </a:lnSpc>
            <a:spcBef>
              <a:spcPct val="0"/>
            </a:spcBef>
            <a:spcAft>
              <a:spcPct val="35000"/>
            </a:spcAft>
            <a:buNone/>
          </a:pPr>
          <a:r>
            <a:rPr lang="it-IT" sz="1200" kern="1200" dirty="0"/>
            <a:t>Più disillusi sulle reali possibilità di incidere nel mondo ma più pronti ad affrontarlo</a:t>
          </a:r>
        </a:p>
        <a:p>
          <a:pPr marL="0" lvl="0" indent="0" algn="l" defTabSz="533400">
            <a:lnSpc>
              <a:spcPct val="90000"/>
            </a:lnSpc>
            <a:spcBef>
              <a:spcPct val="0"/>
            </a:spcBef>
            <a:spcAft>
              <a:spcPct val="35000"/>
            </a:spcAft>
            <a:buNone/>
          </a:pPr>
          <a:r>
            <a:rPr lang="it-IT" sz="1200" kern="1200" dirty="0"/>
            <a:t>Nativi digitali</a:t>
          </a:r>
        </a:p>
        <a:p>
          <a:pPr marL="0" lvl="0" indent="0" algn="l" defTabSz="533400">
            <a:lnSpc>
              <a:spcPct val="90000"/>
            </a:lnSpc>
            <a:spcBef>
              <a:spcPct val="0"/>
            </a:spcBef>
            <a:spcAft>
              <a:spcPct val="35000"/>
            </a:spcAft>
            <a:buNone/>
          </a:pPr>
          <a:r>
            <a:rPr lang="it-IT" sz="1200" kern="1200" dirty="0"/>
            <a:t>Vivono in  un contesto segnato da Innovazione tecnologica, Immigrazione e Invecchiamento;</a:t>
          </a:r>
        </a:p>
        <a:p>
          <a:pPr marL="0" lvl="0" indent="0" algn="l" defTabSz="533400">
            <a:lnSpc>
              <a:spcPct val="90000"/>
            </a:lnSpc>
            <a:spcBef>
              <a:spcPct val="0"/>
            </a:spcBef>
            <a:spcAft>
              <a:spcPct val="35000"/>
            </a:spcAft>
            <a:buNone/>
          </a:pPr>
          <a:r>
            <a:rPr lang="it-IT" sz="1200" kern="1200" dirty="0"/>
            <a:t>Sono demograficamente pochi.</a:t>
          </a:r>
        </a:p>
        <a:p>
          <a:pPr marL="0" lvl="0" indent="0" algn="l" defTabSz="533400">
            <a:lnSpc>
              <a:spcPct val="90000"/>
            </a:lnSpc>
            <a:spcBef>
              <a:spcPct val="0"/>
            </a:spcBef>
            <a:spcAft>
              <a:spcPct val="35000"/>
            </a:spcAft>
            <a:buNone/>
          </a:pPr>
          <a:endParaRPr lang="it-IT" sz="1100" kern="1200" dirty="0"/>
        </a:p>
      </dsp:txBody>
      <dsp:txXfrm>
        <a:off x="4029549" y="1450812"/>
        <a:ext cx="2504078" cy="2636714"/>
      </dsp:txXfrm>
    </dsp:sp>
    <dsp:sp modelId="{878E2C63-FA28-45CC-B66F-EB3BA383F70E}">
      <dsp:nvSpPr>
        <dsp:cNvPr id="0" name=""/>
        <dsp:cNvSpPr/>
      </dsp:nvSpPr>
      <dsp:spPr>
        <a:xfrm rot="16200000">
          <a:off x="-1213477" y="1703583"/>
          <a:ext cx="3390061" cy="963107"/>
        </a:xfrm>
        <a:prstGeom prst="rightArrow">
          <a:avLst>
            <a:gd name="adj1" fmla="val 49830"/>
            <a:gd name="adj2" fmla="val 6066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r" defTabSz="977900">
            <a:lnSpc>
              <a:spcPct val="90000"/>
            </a:lnSpc>
            <a:spcBef>
              <a:spcPct val="0"/>
            </a:spcBef>
            <a:spcAft>
              <a:spcPct val="35000"/>
            </a:spcAft>
            <a:buNone/>
          </a:pPr>
          <a:r>
            <a:rPr lang="it-IT" sz="2200" kern="1200" dirty="0"/>
            <a:t>Millennials</a:t>
          </a:r>
        </a:p>
      </dsp:txBody>
      <dsp:txXfrm>
        <a:off x="-1067919" y="2090737"/>
        <a:ext cx="3098944" cy="479917"/>
      </dsp:txXfrm>
    </dsp:sp>
    <dsp:sp modelId="{97E97867-F011-4D8C-B084-6F16864F0E00}">
      <dsp:nvSpPr>
        <dsp:cNvPr id="0" name=""/>
        <dsp:cNvSpPr/>
      </dsp:nvSpPr>
      <dsp:spPr>
        <a:xfrm rot="5400000">
          <a:off x="5528271" y="3021941"/>
          <a:ext cx="3390061" cy="963107"/>
        </a:xfrm>
        <a:prstGeom prst="rightArrow">
          <a:avLst>
            <a:gd name="adj1" fmla="val 49830"/>
            <a:gd name="adj2" fmla="val 6066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r" defTabSz="977900">
            <a:lnSpc>
              <a:spcPct val="90000"/>
            </a:lnSpc>
            <a:spcBef>
              <a:spcPct val="0"/>
            </a:spcBef>
            <a:spcAft>
              <a:spcPct val="35000"/>
            </a:spcAft>
            <a:buNone/>
          </a:pPr>
          <a:r>
            <a:rPr lang="it-IT" sz="2200" kern="1200" dirty="0"/>
            <a:t>Generazione Zeta</a:t>
          </a:r>
        </a:p>
      </dsp:txBody>
      <dsp:txXfrm>
        <a:off x="5673830" y="3117978"/>
        <a:ext cx="3098944" cy="479917"/>
      </dsp:txXfrm>
    </dsp:sp>
  </dsp:spTree>
</dsp:drawing>
</file>

<file path=ppt/diagrams/layout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0"/>
            <a:ext cx="4301543" cy="339884"/>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5622800" y="0"/>
            <a:ext cx="4301543" cy="339884"/>
          </a:xfrm>
          <a:prstGeom prst="rect">
            <a:avLst/>
          </a:prstGeom>
        </p:spPr>
        <p:txBody>
          <a:bodyPr vert="horz" lIns="91440" tIns="45720" rIns="91440" bIns="45720" rtlCol="0"/>
          <a:lstStyle>
            <a:lvl1pPr algn="r">
              <a:defRPr sz="1200"/>
            </a:lvl1pPr>
          </a:lstStyle>
          <a:p>
            <a:fld id="{F4FAAF82-950E-40CD-A83D-2B9E1AC8D570}" type="datetimeFigureOut">
              <a:rPr lang="it-IT" smtClean="0"/>
              <a:pPr/>
              <a:t>14/11/2019</a:t>
            </a:fld>
            <a:endParaRPr lang="it-IT"/>
          </a:p>
        </p:txBody>
      </p:sp>
      <p:sp>
        <p:nvSpPr>
          <p:cNvPr id="4" name="Segnaposto piè di pagina 3"/>
          <p:cNvSpPr>
            <a:spLocks noGrp="1"/>
          </p:cNvSpPr>
          <p:nvPr>
            <p:ph type="ftr" sz="quarter" idx="2"/>
          </p:nvPr>
        </p:nvSpPr>
        <p:spPr>
          <a:xfrm>
            <a:off x="2" y="6456612"/>
            <a:ext cx="4301543" cy="339884"/>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5622800" y="6456612"/>
            <a:ext cx="4301543" cy="339884"/>
          </a:xfrm>
          <a:prstGeom prst="rect">
            <a:avLst/>
          </a:prstGeom>
        </p:spPr>
        <p:txBody>
          <a:bodyPr vert="horz" lIns="91440" tIns="45720" rIns="91440" bIns="45720" rtlCol="0" anchor="b"/>
          <a:lstStyle>
            <a:lvl1pPr algn="r">
              <a:defRPr sz="1200"/>
            </a:lvl1pPr>
          </a:lstStyle>
          <a:p>
            <a:fld id="{AF744864-DC13-47A0-9A37-4B8858C3C451}" type="slidenum">
              <a:rPr lang="it-IT" smtClean="0"/>
              <a:pPr/>
              <a:t>‹N›</a:t>
            </a:fld>
            <a:endParaRPr lang="it-IT"/>
          </a:p>
        </p:txBody>
      </p:sp>
    </p:spTree>
    <p:extLst>
      <p:ext uri="{BB962C8B-B14F-4D97-AF65-F5344CB8AC3E}">
        <p14:creationId xmlns:p14="http://schemas.microsoft.com/office/powerpoint/2010/main" val="1334032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0"/>
            <a:ext cx="4301543" cy="339884"/>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622800" y="0"/>
            <a:ext cx="4301543" cy="339884"/>
          </a:xfrm>
          <a:prstGeom prst="rect">
            <a:avLst/>
          </a:prstGeom>
        </p:spPr>
        <p:txBody>
          <a:bodyPr vert="horz" lIns="91440" tIns="45720" rIns="91440" bIns="45720" rtlCol="0"/>
          <a:lstStyle>
            <a:lvl1pPr algn="r">
              <a:defRPr sz="1200"/>
            </a:lvl1pPr>
          </a:lstStyle>
          <a:p>
            <a:fld id="{B39A6D7F-0D46-4C12-B111-E5E9044973C7}" type="datetimeFigureOut">
              <a:rPr lang="it-IT" smtClean="0"/>
              <a:pPr/>
              <a:t>14/11/2019</a:t>
            </a:fld>
            <a:endParaRPr lang="it-IT"/>
          </a:p>
        </p:txBody>
      </p:sp>
      <p:sp>
        <p:nvSpPr>
          <p:cNvPr id="4" name="Segnaposto immagine diapositiva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2" y="6456612"/>
            <a:ext cx="4301543" cy="339884"/>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622800" y="6456612"/>
            <a:ext cx="4301543" cy="339884"/>
          </a:xfrm>
          <a:prstGeom prst="rect">
            <a:avLst/>
          </a:prstGeom>
        </p:spPr>
        <p:txBody>
          <a:bodyPr vert="horz" lIns="91440" tIns="45720" rIns="91440" bIns="45720" rtlCol="0" anchor="b"/>
          <a:lstStyle>
            <a:lvl1pPr algn="r">
              <a:defRPr sz="1200"/>
            </a:lvl1pPr>
          </a:lstStyle>
          <a:p>
            <a:fld id="{53512D5A-A556-4034-8E8C-5EE5E87F7C42}" type="slidenum">
              <a:rPr lang="it-IT" smtClean="0"/>
              <a:pPr/>
              <a:t>‹N›</a:t>
            </a:fld>
            <a:endParaRPr lang="it-IT"/>
          </a:p>
        </p:txBody>
      </p:sp>
    </p:spTree>
    <p:extLst>
      <p:ext uri="{BB962C8B-B14F-4D97-AF65-F5344CB8AC3E}">
        <p14:creationId xmlns:p14="http://schemas.microsoft.com/office/powerpoint/2010/main" val="1905425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31AEEF6-237A-4640-93E8-13321559D565}" type="slidenum">
              <a:rPr lang="it-IT" smtClean="0"/>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Segnaposto note 2"/>
          <p:cNvSpPr>
            <a:spLocks noGrp="1"/>
          </p:cNvSpPr>
          <p:nvPr>
            <p:ph type="body" idx="1"/>
          </p:nvPr>
        </p:nvSpPr>
        <p:spPr/>
        <p:txBody>
          <a:bodyPr>
            <a:normAutofit/>
          </a:bodyPr>
          <a:lstStyle/>
          <a:p>
            <a:pPr>
              <a:defRPr/>
            </a:pPr>
            <a:endParaRPr lang="it-IT" dirty="0"/>
          </a:p>
        </p:txBody>
      </p:sp>
      <p:sp>
        <p:nvSpPr>
          <p:cNvPr id="92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622D7DC-6120-44B7-A66B-C6B30C17D5B4}" type="slidenum">
              <a:rPr lang="it-IT" altLang="it-IT" sz="1200" smtClean="0"/>
              <a:pPr/>
              <a:t>5</a:t>
            </a:fld>
            <a:endParaRPr lang="it-IT" altLang="it-IT" sz="1200"/>
          </a:p>
        </p:txBody>
      </p:sp>
    </p:spTree>
    <p:extLst>
      <p:ext uri="{BB962C8B-B14F-4D97-AF65-F5344CB8AC3E}">
        <p14:creationId xmlns:p14="http://schemas.microsoft.com/office/powerpoint/2010/main" val="4039535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3650864-E7EE-46CA-BE84-ECD3E233BC44}" type="slidenum">
              <a:rPr lang="it-IT" smtClean="0"/>
              <a:t>36</a:t>
            </a:fld>
            <a:endParaRPr lang="it-IT"/>
          </a:p>
        </p:txBody>
      </p:sp>
    </p:spTree>
    <p:extLst>
      <p:ext uri="{BB962C8B-B14F-4D97-AF65-F5344CB8AC3E}">
        <p14:creationId xmlns:p14="http://schemas.microsoft.com/office/powerpoint/2010/main" val="409097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A1F2C5DC-DFD3-4798-8877-4D9648F13DF9}" type="datetime1">
              <a:rPr lang="it-IT" smtClean="0"/>
              <a:pPr>
                <a:defRPr/>
              </a:pPr>
              <a:t>14/11/2019</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a:xfrm>
            <a:off x="6553200" y="6503828"/>
            <a:ext cx="2133600" cy="365125"/>
          </a:xfrm>
        </p:spPr>
        <p:txBody>
          <a:bodyPr/>
          <a:lstStyle>
            <a:lvl1pPr>
              <a:defRPr b="1">
                <a:solidFill>
                  <a:schemeClr val="bg1"/>
                </a:solidFill>
                <a:latin typeface="Arial" pitchFamily="34" charset="0"/>
                <a:cs typeface="Arial" pitchFamily="34" charset="0"/>
              </a:defRPr>
            </a:lvl1pPr>
          </a:lstStyle>
          <a:p>
            <a:pPr>
              <a:defRPr/>
            </a:pPr>
            <a:fld id="{EDF43DC9-4303-481E-B327-5642DDB7801E}" type="slidenum">
              <a:rPr lang="it-IT" smtClean="0"/>
              <a:pPr>
                <a:defRPr/>
              </a:pPr>
              <a:t>‹N›</a:t>
            </a:fld>
            <a:endParaRPr lang="it-IT" dirty="0"/>
          </a:p>
        </p:txBody>
      </p:sp>
    </p:spTree>
    <p:extLst>
      <p:ext uri="{BB962C8B-B14F-4D97-AF65-F5344CB8AC3E}">
        <p14:creationId xmlns:p14="http://schemas.microsoft.com/office/powerpoint/2010/main" val="2224091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22960" y="2582334"/>
            <a:ext cx="370332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63440" y="2582334"/>
            <a:ext cx="370332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a:defRPr/>
            </a:pPr>
            <a:fld id="{8796BA4A-22FD-491F-A727-53111AEE1D31}" type="datetime1">
              <a:rPr lang="it-IT" smtClean="0"/>
              <a:pPr>
                <a:defRPr/>
              </a:pPr>
              <a:t>14/11/2019</a:t>
            </a:fld>
            <a:endParaRPr lang="it-IT"/>
          </a:p>
        </p:txBody>
      </p:sp>
      <p:sp>
        <p:nvSpPr>
          <p:cNvPr id="8" name="Footer Placeholder 7"/>
          <p:cNvSpPr>
            <a:spLocks noGrp="1"/>
          </p:cNvSpPr>
          <p:nvPr>
            <p:ph type="ftr" sz="quarter" idx="11"/>
          </p:nvPr>
        </p:nvSpPr>
        <p:spPr/>
        <p:txBody>
          <a:bodyPr/>
          <a:lstStyle/>
          <a:p>
            <a:pPr>
              <a:defRPr/>
            </a:pPr>
            <a:endParaRPr lang="it-IT"/>
          </a:p>
        </p:txBody>
      </p:sp>
      <p:sp>
        <p:nvSpPr>
          <p:cNvPr id="9" name="Slide Number Placeholder 8"/>
          <p:cNvSpPr>
            <a:spLocks noGrp="1"/>
          </p:cNvSpPr>
          <p:nvPr>
            <p:ph type="sldNum" sz="quarter" idx="12"/>
          </p:nvPr>
        </p:nvSpPr>
        <p:spPr/>
        <p:txBody>
          <a:bodyPr/>
          <a:lstStyle/>
          <a:p>
            <a:pPr>
              <a:defRPr/>
            </a:pPr>
            <a:fld id="{D8DC3ED1-12E0-4FDF-BEAA-F9D27161F48E}" type="slidenum">
              <a:rPr lang="it-IT" smtClean="0"/>
              <a:pPr>
                <a:defRPr/>
              </a:pPr>
              <a:t>‹N›</a:t>
            </a:fld>
            <a:endParaRPr lang="it-IT"/>
          </a:p>
        </p:txBody>
      </p:sp>
    </p:spTree>
    <p:extLst>
      <p:ext uri="{BB962C8B-B14F-4D97-AF65-F5344CB8AC3E}">
        <p14:creationId xmlns:p14="http://schemas.microsoft.com/office/powerpoint/2010/main" val="346332279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a:defRPr/>
            </a:pPr>
            <a:fld id="{8796BA4A-22FD-491F-A727-53111AEE1D31}" type="datetime1">
              <a:rPr lang="it-IT" smtClean="0"/>
              <a:pPr>
                <a:defRPr/>
              </a:pPr>
              <a:t>14/11/2019</a:t>
            </a:fld>
            <a:endParaRPr lang="it-IT"/>
          </a:p>
        </p:txBody>
      </p:sp>
      <p:sp>
        <p:nvSpPr>
          <p:cNvPr id="4" name="Footer Placeholder 3"/>
          <p:cNvSpPr>
            <a:spLocks noGrp="1"/>
          </p:cNvSpPr>
          <p:nvPr>
            <p:ph type="ftr" sz="quarter" idx="11"/>
          </p:nvPr>
        </p:nvSpPr>
        <p:spPr/>
        <p:txBody>
          <a:bodyPr/>
          <a:lstStyle/>
          <a:p>
            <a:pPr>
              <a:defRPr/>
            </a:pPr>
            <a:endParaRPr lang="it-IT"/>
          </a:p>
        </p:txBody>
      </p:sp>
      <p:sp>
        <p:nvSpPr>
          <p:cNvPr id="5" name="Slide Number Placeholder 4"/>
          <p:cNvSpPr>
            <a:spLocks noGrp="1"/>
          </p:cNvSpPr>
          <p:nvPr>
            <p:ph type="sldNum" sz="quarter" idx="12"/>
          </p:nvPr>
        </p:nvSpPr>
        <p:spPr/>
        <p:txBody>
          <a:bodyPr/>
          <a:lstStyle/>
          <a:p>
            <a:pPr>
              <a:defRPr/>
            </a:pPr>
            <a:fld id="{D8DC3ED1-12E0-4FDF-BEAA-F9D27161F48E}" type="slidenum">
              <a:rPr lang="it-IT" smtClean="0"/>
              <a:pPr>
                <a:defRPr/>
              </a:pPr>
              <a:t>‹N›</a:t>
            </a:fld>
            <a:endParaRPr lang="it-IT"/>
          </a:p>
        </p:txBody>
      </p:sp>
    </p:spTree>
    <p:extLst>
      <p:ext uri="{BB962C8B-B14F-4D97-AF65-F5344CB8AC3E}">
        <p14:creationId xmlns:p14="http://schemas.microsoft.com/office/powerpoint/2010/main" val="94165585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406DE600-4BFF-41EC-9DE1-F1CFAEE12679}" type="datetime1">
              <a:rPr lang="it-IT" smtClean="0"/>
              <a:pPr>
                <a:defRPr/>
              </a:pPr>
              <a:t>14/11/2019</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it-IT"/>
          </a:p>
        </p:txBody>
      </p:sp>
      <p:sp>
        <p:nvSpPr>
          <p:cNvPr id="9" name="Slide Number Placeholder 8"/>
          <p:cNvSpPr>
            <a:spLocks noGrp="1"/>
          </p:cNvSpPr>
          <p:nvPr>
            <p:ph type="sldNum" sz="quarter" idx="12"/>
          </p:nvPr>
        </p:nvSpPr>
        <p:spPr/>
        <p:txBody>
          <a:bodyPr/>
          <a:lstStyle/>
          <a:p>
            <a:pPr>
              <a:defRPr/>
            </a:pPr>
            <a:fld id="{3102A111-2290-4F49-A5C5-E95E8384B7AA}" type="slidenum">
              <a:rPr lang="it-IT" smtClean="0"/>
              <a:pPr>
                <a:defRPr/>
              </a:pPr>
              <a:t>‹N›</a:t>
            </a:fld>
            <a:endParaRPr lang="it-IT"/>
          </a:p>
        </p:txBody>
      </p:sp>
    </p:spTree>
    <p:extLst>
      <p:ext uri="{BB962C8B-B14F-4D97-AF65-F5344CB8AC3E}">
        <p14:creationId xmlns:p14="http://schemas.microsoft.com/office/powerpoint/2010/main" val="2166487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8796BA4A-22FD-491F-A727-53111AEE1D31}" type="datetime1">
              <a:rPr lang="it-IT" smtClean="0"/>
              <a:pPr>
                <a:defRPr/>
              </a:pPr>
              <a:t>14/11/2019</a:t>
            </a:fld>
            <a:endParaRPr lang="it-IT"/>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D8DC3ED1-12E0-4FDF-BEAA-F9D27161F48E}" type="slidenum">
              <a:rPr lang="it-IT" smtClean="0"/>
              <a:pPr>
                <a:defRPr/>
              </a:pPr>
              <a:t>‹N›</a:t>
            </a:fld>
            <a:endParaRPr lang="it-IT"/>
          </a:p>
        </p:txBody>
      </p:sp>
    </p:spTree>
    <p:extLst>
      <p:ext uri="{BB962C8B-B14F-4D97-AF65-F5344CB8AC3E}">
        <p14:creationId xmlns:p14="http://schemas.microsoft.com/office/powerpoint/2010/main" val="191391210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a:defRPr/>
            </a:pPr>
            <a:fld id="{8796BA4A-22FD-491F-A727-53111AEE1D31}" type="datetime1">
              <a:rPr lang="it-IT" smtClean="0"/>
              <a:pPr>
                <a:defRPr/>
              </a:pPr>
              <a:t>14/11/2019</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D8DC3ED1-12E0-4FDF-BEAA-F9D27161F48E}" type="slidenum">
              <a:rPr lang="it-IT" smtClean="0"/>
              <a:pPr>
                <a:defRPr/>
              </a:pPr>
              <a:t>‹N›</a:t>
            </a:fld>
            <a:endParaRPr lang="it-IT"/>
          </a:p>
        </p:txBody>
      </p:sp>
    </p:spTree>
    <p:extLst>
      <p:ext uri="{BB962C8B-B14F-4D97-AF65-F5344CB8AC3E}">
        <p14:creationId xmlns:p14="http://schemas.microsoft.com/office/powerpoint/2010/main" val="305318338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fld id="{8796BA4A-22FD-491F-A727-53111AEE1D31}" type="datetime1">
              <a:rPr lang="it-IT" smtClean="0"/>
              <a:pPr>
                <a:defRPr/>
              </a:pPr>
              <a:t>14/11/2019</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D8DC3ED1-12E0-4FDF-BEAA-F9D27161F48E}" type="slidenum">
              <a:rPr lang="it-IT" smtClean="0"/>
              <a:pPr>
                <a:defRPr/>
              </a:pPr>
              <a:t>‹N›</a:t>
            </a:fld>
            <a:endParaRPr lang="it-IT"/>
          </a:p>
        </p:txBody>
      </p:sp>
    </p:spTree>
    <p:extLst>
      <p:ext uri="{BB962C8B-B14F-4D97-AF65-F5344CB8AC3E}">
        <p14:creationId xmlns:p14="http://schemas.microsoft.com/office/powerpoint/2010/main" val="349365283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fld id="{8796BA4A-22FD-491F-A727-53111AEE1D31}" type="datetime1">
              <a:rPr lang="it-IT" smtClean="0"/>
              <a:pPr>
                <a:defRPr/>
              </a:pPr>
              <a:t>14/11/2019</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D8DC3ED1-12E0-4FDF-BEAA-F9D27161F48E}" type="slidenum">
              <a:rPr lang="it-IT" smtClean="0"/>
              <a:pPr>
                <a:defRPr/>
              </a:pPr>
              <a:t>‹N›</a:t>
            </a:fld>
            <a:endParaRPr lang="it-IT"/>
          </a:p>
        </p:txBody>
      </p:sp>
    </p:spTree>
    <p:extLst>
      <p:ext uri="{BB962C8B-B14F-4D97-AF65-F5344CB8AC3E}">
        <p14:creationId xmlns:p14="http://schemas.microsoft.com/office/powerpoint/2010/main" val="39931537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Results and Topics">
    <p:spTree>
      <p:nvGrpSpPr>
        <p:cNvPr id="1" name=""/>
        <p:cNvGrpSpPr/>
        <p:nvPr/>
      </p:nvGrpSpPr>
      <p:grpSpPr>
        <a:xfrm>
          <a:off x="0" y="0"/>
          <a:ext cx="0" cy="0"/>
          <a:chOff x="0" y="0"/>
          <a:chExt cx="0" cy="0"/>
        </a:xfrm>
      </p:grpSpPr>
      <p:sp>
        <p:nvSpPr>
          <p:cNvPr id="2" name="Titel 1"/>
          <p:cNvSpPr>
            <a:spLocks noGrp="1"/>
          </p:cNvSpPr>
          <p:nvPr>
            <p:ph type="title"/>
          </p:nvPr>
        </p:nvSpPr>
        <p:spPr>
          <a:xfrm>
            <a:off x="755576" y="299439"/>
            <a:ext cx="8162325" cy="332399"/>
          </a:xfrm>
          <a:prstGeom prst="rect">
            <a:avLst/>
          </a:prstGeom>
        </p:spPr>
        <p:txBody>
          <a:bodyPr wrap="square" lIns="0" tIns="0" rIns="0" bIns="0" anchor="ctr" anchorCtr="0">
            <a:spAutoFit/>
          </a:bodyPr>
          <a:lstStyle>
            <a:lvl1pPr algn="ctr">
              <a:lnSpc>
                <a:spcPct val="90000"/>
              </a:lnSpc>
              <a:defRPr sz="2400" b="1"/>
            </a:lvl1pPr>
          </a:lstStyle>
          <a:p>
            <a:r>
              <a:rPr lang="en-US" noProof="0" dirty="0" err="1"/>
              <a:t>Click to edit Master title style</a:t>
            </a:r>
            <a:endParaRPr lang="en-US" noProof="0" dirty="0"/>
          </a:p>
        </p:txBody>
      </p:sp>
      <p:sp>
        <p:nvSpPr>
          <p:cNvPr id="30" name="Segnaposto numero diapositiva 29"/>
          <p:cNvSpPr>
            <a:spLocks noGrp="1"/>
          </p:cNvSpPr>
          <p:nvPr>
            <p:ph type="sldNum" sz="quarter" idx="11"/>
          </p:nvPr>
        </p:nvSpPr>
        <p:spPr>
          <a:xfrm>
            <a:off x="8522095" y="6525344"/>
            <a:ext cx="472679" cy="340147"/>
          </a:xfrm>
          <a:prstGeom prst="rect">
            <a:avLst/>
          </a:prstGeom>
        </p:spPr>
        <p:txBody>
          <a:bodyPr/>
          <a:lstStyle>
            <a:lvl1pPr>
              <a:defRPr sz="1200" b="1" i="0" baseline="0">
                <a:solidFill>
                  <a:schemeClr val="accent1">
                    <a:lumMod val="75000"/>
                  </a:schemeClr>
                </a:solidFill>
              </a:defRPr>
            </a:lvl1pPr>
          </a:lstStyle>
          <a:p>
            <a:fld id="{B2B9E88E-19D3-4990-B145-57AFB8271CC9}" type="slidenum">
              <a:rPr lang="it-IT" smtClean="0"/>
              <a:pPr/>
              <a:t>‹N›</a:t>
            </a:fld>
            <a:endParaRPr lang="it-IT" dirty="0"/>
          </a:p>
        </p:txBody>
      </p:sp>
    </p:spTree>
    <p:extLst>
      <p:ext uri="{BB962C8B-B14F-4D97-AF65-F5344CB8AC3E}">
        <p14:creationId xmlns:p14="http://schemas.microsoft.com/office/powerpoint/2010/main" val="238614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406DE600-4BFF-41EC-9DE1-F1CFAEE12679}" type="datetime1">
              <a:rPr lang="it-IT" smtClean="0"/>
              <a:pPr>
                <a:defRPr/>
              </a:pPr>
              <a:t>14/11/2019</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solidFill>
                  <a:schemeClr val="bg1"/>
                </a:solidFill>
                <a:latin typeface="Arial" pitchFamily="34" charset="0"/>
                <a:cs typeface="Arial" pitchFamily="34" charset="0"/>
              </a:defRPr>
            </a:lvl1pPr>
          </a:lstStyle>
          <a:p>
            <a:pPr>
              <a:defRPr/>
            </a:pPr>
            <a:fld id="{3102A111-2290-4F49-A5C5-E95E8384B7AA}" type="slidenum">
              <a:rPr lang="it-IT" smtClean="0"/>
              <a:pPr>
                <a:defRPr/>
              </a:pPr>
              <a:t>‹N›</a:t>
            </a:fld>
            <a:endParaRPr lang="it-IT"/>
          </a:p>
        </p:txBody>
      </p:sp>
    </p:spTree>
    <p:extLst>
      <p:ext uri="{BB962C8B-B14F-4D97-AF65-F5344CB8AC3E}">
        <p14:creationId xmlns:p14="http://schemas.microsoft.com/office/powerpoint/2010/main" val="3203665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Results and Topics">
    <p:spTree>
      <p:nvGrpSpPr>
        <p:cNvPr id="1" name=""/>
        <p:cNvGrpSpPr/>
        <p:nvPr/>
      </p:nvGrpSpPr>
      <p:grpSpPr>
        <a:xfrm>
          <a:off x="0" y="0"/>
          <a:ext cx="0" cy="0"/>
          <a:chOff x="0" y="0"/>
          <a:chExt cx="0" cy="0"/>
        </a:xfrm>
      </p:grpSpPr>
      <p:sp>
        <p:nvSpPr>
          <p:cNvPr id="2" name="Titel 1"/>
          <p:cNvSpPr>
            <a:spLocks noGrp="1"/>
          </p:cNvSpPr>
          <p:nvPr>
            <p:ph type="title"/>
          </p:nvPr>
        </p:nvSpPr>
        <p:spPr>
          <a:xfrm>
            <a:off x="755576" y="299439"/>
            <a:ext cx="8162325" cy="332399"/>
          </a:xfrm>
          <a:prstGeom prst="rect">
            <a:avLst/>
          </a:prstGeom>
        </p:spPr>
        <p:txBody>
          <a:bodyPr wrap="square" lIns="0" tIns="0" rIns="0" bIns="0" anchor="ctr" anchorCtr="0">
            <a:spAutoFit/>
          </a:bodyPr>
          <a:lstStyle>
            <a:lvl1pPr algn="ctr">
              <a:lnSpc>
                <a:spcPct val="90000"/>
              </a:lnSpc>
              <a:defRPr sz="2400" b="1"/>
            </a:lvl1pPr>
          </a:lstStyle>
          <a:p>
            <a:r>
              <a:rPr lang="en-US" noProof="0" dirty="0" err="1"/>
              <a:t>Click to edit Master title style</a:t>
            </a:r>
            <a:endParaRPr lang="en-US" noProof="0" dirty="0"/>
          </a:p>
        </p:txBody>
      </p:sp>
      <p:sp>
        <p:nvSpPr>
          <p:cNvPr id="30" name="Segnaposto numero diapositiva 29"/>
          <p:cNvSpPr>
            <a:spLocks noGrp="1"/>
          </p:cNvSpPr>
          <p:nvPr>
            <p:ph type="sldNum" sz="quarter" idx="11"/>
          </p:nvPr>
        </p:nvSpPr>
        <p:spPr>
          <a:xfrm>
            <a:off x="8522095" y="6525344"/>
            <a:ext cx="472679" cy="340147"/>
          </a:xfrm>
          <a:prstGeom prst="rect">
            <a:avLst/>
          </a:prstGeom>
        </p:spPr>
        <p:txBody>
          <a:bodyPr/>
          <a:lstStyle>
            <a:lvl1pPr>
              <a:defRPr sz="1200" b="1" i="0" baseline="0">
                <a:solidFill>
                  <a:schemeClr val="accent1">
                    <a:lumMod val="75000"/>
                  </a:schemeClr>
                </a:solidFill>
              </a:defRPr>
            </a:lvl1pPr>
          </a:lstStyle>
          <a:p>
            <a:fld id="{B2B9E88E-19D3-4990-B145-57AFB8271CC9}" type="slidenum">
              <a:rPr lang="it-IT" smtClean="0"/>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p>
            <a:r>
              <a:rPr kumimoji="0" lang="it-IT"/>
              <a:t>Fare clic per modificare lo stile del titolo</a:t>
            </a:r>
            <a:endParaRPr kumimoji="0"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1EAB99C8-2582-40EC-9983-E091219AFCBC}" type="datetimeFigureOut">
              <a:rPr lang="it-IT" smtClean="0"/>
              <a:t>14/11/2019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731098A-8FE5-48B6-8631-F825BE3D3D24}" type="slidenum">
              <a:rPr lang="it-IT" smtClean="0"/>
              <a:t>‹N›</a:t>
            </a:fld>
            <a:endParaRPr lang="it-IT"/>
          </a:p>
        </p:txBody>
      </p:sp>
    </p:spTree>
    <p:extLst>
      <p:ext uri="{BB962C8B-B14F-4D97-AF65-F5344CB8AC3E}">
        <p14:creationId xmlns:p14="http://schemas.microsoft.com/office/powerpoint/2010/main" val="3637150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0BC47115-B0AE-425B-9FE6-C8B8D442BF48}" type="datetime1">
              <a:rPr lang="it-IT" smtClean="0"/>
              <a:pPr>
                <a:defRPr/>
              </a:pPr>
              <a:t>14/11/2019</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EA171D8A-940D-4C3A-8E27-C29A40074CFB}" type="slidenum">
              <a:rPr lang="it-IT"/>
              <a:pPr>
                <a:defRPr/>
              </a:pPr>
              <a:t>‹N›</a:t>
            </a:fld>
            <a:endParaRPr lang="it-IT"/>
          </a:p>
        </p:txBody>
      </p:sp>
    </p:spTree>
    <p:extLst>
      <p:ext uri="{BB962C8B-B14F-4D97-AF65-F5344CB8AC3E}">
        <p14:creationId xmlns:p14="http://schemas.microsoft.com/office/powerpoint/2010/main" val="378581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a:defRPr/>
            </a:pPr>
            <a:fld id="{8796BA4A-22FD-491F-A727-53111AEE1D31}" type="datetime1">
              <a:rPr lang="it-IT" smtClean="0"/>
              <a:pPr>
                <a:defRPr/>
              </a:pPr>
              <a:t>14/11/2019</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D8DC3ED1-12E0-4FDF-BEAA-F9D27161F48E}" type="slidenum">
              <a:rPr lang="it-IT" smtClean="0"/>
              <a:pPr>
                <a:defRPr/>
              </a:pPr>
              <a:t>‹N›</a:t>
            </a:fld>
            <a:endParaRPr lang="it-IT"/>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55597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fld id="{8796BA4A-22FD-491F-A727-53111AEE1D31}" type="datetime1">
              <a:rPr lang="it-IT" smtClean="0"/>
              <a:pPr>
                <a:defRPr/>
              </a:pPr>
              <a:t>14/11/2019</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D8DC3ED1-12E0-4FDF-BEAA-F9D27161F48E}" type="slidenum">
              <a:rPr lang="it-IT" smtClean="0"/>
              <a:pPr>
                <a:defRPr/>
              </a:pPr>
              <a:t>‹N›</a:t>
            </a:fld>
            <a:endParaRPr lang="it-IT"/>
          </a:p>
        </p:txBody>
      </p:sp>
    </p:spTree>
    <p:extLst>
      <p:ext uri="{BB962C8B-B14F-4D97-AF65-F5344CB8AC3E}">
        <p14:creationId xmlns:p14="http://schemas.microsoft.com/office/powerpoint/2010/main" val="30724208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defRPr/>
            </a:pPr>
            <a:fld id="{8796BA4A-22FD-491F-A727-53111AEE1D31}" type="datetime1">
              <a:rPr lang="it-IT" smtClean="0"/>
              <a:pPr>
                <a:defRPr/>
              </a:pPr>
              <a:t>14/11/2019</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D8DC3ED1-12E0-4FDF-BEAA-F9D27161F48E}" type="slidenum">
              <a:rPr lang="it-IT" smtClean="0"/>
              <a:pPr>
                <a:defRPr/>
              </a:pPr>
              <a:t>‹N›</a:t>
            </a:fld>
            <a:endParaRPr lang="it-IT"/>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99573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EAB99C8-2582-40EC-9983-E091219AFCBC}" type="datetimeFigureOut">
              <a:rPr lang="it-IT" smtClean="0"/>
              <a:t>14/11/2019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731098A-8FE5-48B6-8631-F825BE3D3D24}" type="slidenum">
              <a:rPr lang="it-IT" smtClean="0"/>
              <a:t>‹N›</a:t>
            </a:fld>
            <a:endParaRPr lang="it-IT"/>
          </a:p>
        </p:txBody>
      </p:sp>
    </p:spTree>
    <p:extLst>
      <p:ext uri="{BB962C8B-B14F-4D97-AF65-F5344CB8AC3E}">
        <p14:creationId xmlns:p14="http://schemas.microsoft.com/office/powerpoint/2010/main" val="42348963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4.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4099"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3BA5C8C-3570-4F66-B0D6-D778EE625D8E}" type="datetime1">
              <a:rPr lang="it-IT" smtClean="0"/>
              <a:pPr>
                <a:defRPr/>
              </a:pPr>
              <a:t>14/11/2019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592267"/>
            <a:ext cx="2133600" cy="365125"/>
          </a:xfrm>
          <a:prstGeom prst="rect">
            <a:avLst/>
          </a:prstGeom>
        </p:spPr>
        <p:txBody>
          <a:bodyPr vert="horz" lIns="91440" tIns="45720" rIns="91440" bIns="45720" rtlCol="0" anchor="ctr"/>
          <a:lstStyle>
            <a:lvl1pPr algn="r" fontAlgn="auto">
              <a:spcBef>
                <a:spcPts val="0"/>
              </a:spcBef>
              <a:spcAft>
                <a:spcPts val="0"/>
              </a:spcAft>
              <a:defRPr sz="1200" b="1">
                <a:solidFill>
                  <a:schemeClr val="bg1"/>
                </a:solidFill>
                <a:latin typeface="Arial" pitchFamily="34" charset="0"/>
                <a:cs typeface="Arial" pitchFamily="34" charset="0"/>
              </a:defRPr>
            </a:lvl1pPr>
          </a:lstStyle>
          <a:p>
            <a:pPr>
              <a:defRPr/>
            </a:pPr>
            <a:fld id="{8B99FC24-292D-4981-B43A-41BD6C54A17D}" type="slidenum">
              <a:rPr lang="it-IT" smtClean="0"/>
              <a:pPr>
                <a:defRPr/>
              </a:pPr>
              <a:t>‹N›</a:t>
            </a:fld>
            <a:endParaRPr lang="it-IT" dirty="0"/>
          </a:p>
        </p:txBody>
      </p:sp>
    </p:spTree>
  </p:cSld>
  <p:clrMap bg1="lt1" tx1="dk1" bg2="lt2" tx2="dk2" accent1="accent1" accent2="accent2" accent3="accent3" accent4="accent4" accent5="accent5" accent6="accent6" hlink="hlink" folHlink="folHlink"/>
  <p:sldLayoutIdLst>
    <p:sldLayoutId id="2147483699"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614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614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796BA4A-22FD-491F-A727-53111AEE1D31}" type="datetime1">
              <a:rPr lang="it-IT" smtClean="0"/>
              <a:pPr>
                <a:defRPr/>
              </a:pPr>
              <a:t>14/11/2019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491283"/>
            <a:ext cx="2133600" cy="365125"/>
          </a:xfrm>
          <a:prstGeom prst="rect">
            <a:avLst/>
          </a:prstGeom>
        </p:spPr>
        <p:txBody>
          <a:bodyPr vert="horz" lIns="91440" tIns="45720" rIns="91440" bIns="45720" rtlCol="0" anchor="ctr"/>
          <a:lstStyle>
            <a:lvl1pPr algn="r" fontAlgn="auto">
              <a:spcBef>
                <a:spcPts val="0"/>
              </a:spcBef>
              <a:spcAft>
                <a:spcPts val="0"/>
              </a:spcAft>
              <a:defRPr sz="1200" b="1">
                <a:solidFill>
                  <a:schemeClr val="bg1"/>
                </a:solidFill>
                <a:latin typeface="Arial" pitchFamily="34" charset="0"/>
                <a:cs typeface="Arial" pitchFamily="34" charset="0"/>
              </a:defRPr>
            </a:lvl1pPr>
          </a:lstStyle>
          <a:p>
            <a:pPr>
              <a:defRPr/>
            </a:pPr>
            <a:fld id="{D8DC3ED1-12E0-4FDF-BEAA-F9D27161F48E}" type="slidenum">
              <a:rPr lang="it-IT" smtClean="0"/>
              <a:pPr>
                <a:defRPr/>
              </a:pPr>
              <a:t>‹N›</a:t>
            </a:fld>
            <a:endParaRPr lang="it-IT"/>
          </a:p>
        </p:txBody>
      </p:sp>
    </p:spTree>
  </p:cSld>
  <p:clrMap bg1="lt1" tx1="dk1" bg2="lt2" tx2="dk2" accent1="accent1" accent2="accent2" accent3="accent3" accent4="accent4" accent5="accent5" accent6="accent6" hlink="hlink" folHlink="folHlink"/>
  <p:sldLayoutIdLst>
    <p:sldLayoutId id="2147483700" r:id="rId1"/>
    <p:sldLayoutId id="2147483702" r:id="rId2"/>
    <p:sldLayoutId id="2147483704" r:id="rId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194"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8195"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3B72519-00CF-4A07-93ED-237BAACFAFC4}" type="datetime1">
              <a:rPr lang="it-IT" smtClean="0"/>
              <a:pPr>
                <a:defRPr/>
              </a:pPr>
              <a:t>14/11/2019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5C2A8F8-5669-4F01-9D45-F0916C6EF665}"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01"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A3BA5C8C-3570-4F66-B0D6-D778EE625D8E}" type="datetime1">
              <a:rPr lang="it-IT" smtClean="0"/>
              <a:pPr>
                <a:defRPr/>
              </a:pPr>
              <a:t>14/11/2019</a:t>
            </a:fld>
            <a:endParaRPr lang="it-IT"/>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it-IT"/>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8B99FC24-292D-4981-B43A-41BD6C54A17D}" type="slidenum">
              <a:rPr lang="it-IT" smtClean="0"/>
              <a:pPr>
                <a:defRPr/>
              </a:pPr>
              <a:t>‹N›</a:t>
            </a:fld>
            <a:endParaRPr lang="it-IT"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715187"/>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Logo-Osservatorio giovani Istituto Toniolo.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7535" y="38117"/>
            <a:ext cx="2568930" cy="1815336"/>
          </a:xfrm>
          <a:prstGeom prst="rect">
            <a:avLst/>
          </a:prstGeom>
        </p:spPr>
      </p:pic>
      <p:sp>
        <p:nvSpPr>
          <p:cNvPr id="6" name="CasellaDiTesto 3">
            <a:extLst>
              <a:ext uri="{FF2B5EF4-FFF2-40B4-BE49-F238E27FC236}">
                <a16:creationId xmlns:a16="http://schemas.microsoft.com/office/drawing/2014/main" id="{901EC921-38AA-40D2-849F-C0C80A72091A}"/>
              </a:ext>
            </a:extLst>
          </p:cNvPr>
          <p:cNvSpPr txBox="1">
            <a:spLocks noChangeArrowheads="1"/>
          </p:cNvSpPr>
          <p:nvPr/>
        </p:nvSpPr>
        <p:spPr bwMode="auto">
          <a:xfrm>
            <a:off x="323528" y="1916832"/>
            <a:ext cx="849694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it-IT" sz="2800" b="1" dirty="0">
                <a:solidFill>
                  <a:srgbClr val="CA2A00"/>
                </a:solidFill>
                <a:latin typeface="+mn-lt"/>
              </a:rPr>
              <a:t>Sviluppo</a:t>
            </a:r>
            <a:r>
              <a:rPr lang="it-IT" sz="2800" b="1" i="1" dirty="0">
                <a:solidFill>
                  <a:srgbClr val="0070C0"/>
                </a:solidFill>
                <a:latin typeface="+mj-lt"/>
              </a:rPr>
              <a:t> </a:t>
            </a:r>
            <a:r>
              <a:rPr lang="it-IT" sz="2800" b="1" dirty="0">
                <a:solidFill>
                  <a:srgbClr val="CA2A00"/>
                </a:solidFill>
                <a:latin typeface="+mn-lt"/>
              </a:rPr>
              <a:t>positivo degli adolescenti. </a:t>
            </a:r>
          </a:p>
          <a:p>
            <a:pPr algn="ctr"/>
            <a:r>
              <a:rPr lang="it-IT" sz="2800" b="1" dirty="0">
                <a:solidFill>
                  <a:srgbClr val="CA2A00"/>
                </a:solidFill>
                <a:latin typeface="+mn-lt"/>
              </a:rPr>
              <a:t>Scuola, relazioni e partecipazione nella comunità </a:t>
            </a:r>
          </a:p>
          <a:p>
            <a:pPr marL="19050" lvl="1" indent="-19050" algn="ctr"/>
            <a:r>
              <a:rPr lang="it-IT" altLang="it-IT" sz="4000" b="1" dirty="0">
                <a:solidFill>
                  <a:srgbClr val="CA2A00"/>
                </a:solidFill>
                <a:latin typeface="+mn-lt"/>
              </a:rPr>
              <a:t> </a:t>
            </a:r>
            <a:endParaRPr lang="it-IT" sz="4000" b="1" dirty="0">
              <a:solidFill>
                <a:srgbClr val="CA2A00"/>
              </a:solidFill>
              <a:latin typeface="+mn-lt"/>
            </a:endParaRPr>
          </a:p>
        </p:txBody>
      </p:sp>
      <p:sp>
        <p:nvSpPr>
          <p:cNvPr id="7" name="CasellaDiTesto 6">
            <a:extLst>
              <a:ext uri="{FF2B5EF4-FFF2-40B4-BE49-F238E27FC236}">
                <a16:creationId xmlns:a16="http://schemas.microsoft.com/office/drawing/2014/main" id="{E93BFDF6-CF72-4426-BA5B-539D5C9F6F83}"/>
              </a:ext>
            </a:extLst>
          </p:cNvPr>
          <p:cNvSpPr txBox="1"/>
          <p:nvPr/>
        </p:nvSpPr>
        <p:spPr>
          <a:xfrm>
            <a:off x="827584" y="3720698"/>
            <a:ext cx="7488832" cy="1969770"/>
          </a:xfrm>
          <a:prstGeom prst="rect">
            <a:avLst/>
          </a:prstGeom>
          <a:noFill/>
        </p:spPr>
        <p:txBody>
          <a:bodyPr wrap="square" rtlCol="0">
            <a:spAutoFit/>
          </a:bodyPr>
          <a:lstStyle/>
          <a:p>
            <a:pPr marL="26988" algn="ctr" eaLnBrk="1" fontAlgn="auto" hangingPunct="1">
              <a:spcAft>
                <a:spcPts val="0"/>
              </a:spcAft>
              <a:buFont typeface="Arial" panose="020B0604020202020204" pitchFamily="34" charset="0"/>
              <a:buNone/>
              <a:defRPr/>
            </a:pPr>
            <a:r>
              <a:rPr lang="it-IT" altLang="it-IT" b="1" i="1" dirty="0">
                <a:solidFill>
                  <a:srgbClr val="0070C0"/>
                </a:solidFill>
                <a:latin typeface="+mj-lt"/>
                <a:cs typeface="Arial" panose="020B0604020202020204" pitchFamily="34" charset="0"/>
              </a:rPr>
              <a:t>Prof.ssa Daniela Marzana</a:t>
            </a:r>
          </a:p>
          <a:p>
            <a:pPr marL="26988" algn="ctr" eaLnBrk="1" fontAlgn="auto" hangingPunct="1">
              <a:spcAft>
                <a:spcPts val="0"/>
              </a:spcAft>
              <a:buFont typeface="Arial" panose="020B0604020202020204" pitchFamily="34" charset="0"/>
              <a:buNone/>
              <a:defRPr/>
            </a:pPr>
            <a:endParaRPr lang="it-IT" altLang="it-IT" b="1" i="1" dirty="0">
              <a:solidFill>
                <a:srgbClr val="0070C0"/>
              </a:solidFill>
              <a:latin typeface="+mj-lt"/>
              <a:cs typeface="Arial" panose="020B0604020202020204" pitchFamily="34" charset="0"/>
            </a:endParaRPr>
          </a:p>
          <a:p>
            <a:pPr marL="26988" algn="ctr" eaLnBrk="1" fontAlgn="auto" hangingPunct="1">
              <a:spcAft>
                <a:spcPts val="0"/>
              </a:spcAft>
              <a:buFont typeface="Arial" panose="020B0604020202020204" pitchFamily="34" charset="0"/>
              <a:buNone/>
              <a:defRPr/>
            </a:pPr>
            <a:r>
              <a:rPr lang="it-IT" dirty="0">
                <a:solidFill>
                  <a:srgbClr val="0070C0"/>
                </a:solidFill>
              </a:rPr>
              <a:t>Osservatorio Giovani dell’Istituto Giuseppe Toniolo di Studi Superiori, Ente Fondatore dell'Università Cattolica del Sacro Cuore</a:t>
            </a:r>
          </a:p>
          <a:p>
            <a:pPr marL="26988" algn="ctr" eaLnBrk="1" fontAlgn="auto" hangingPunct="1">
              <a:spcAft>
                <a:spcPts val="0"/>
              </a:spcAft>
              <a:buFont typeface="Arial" panose="020B0604020202020204" pitchFamily="34" charset="0"/>
              <a:buNone/>
              <a:defRPr/>
            </a:pPr>
            <a:r>
              <a:rPr lang="it-IT" altLang="it-IT" sz="3200" b="1" dirty="0">
                <a:solidFill>
                  <a:srgbClr val="0070C0"/>
                </a:solidFill>
                <a:latin typeface="Comic Sans MS" pitchFamily="1" charset="0"/>
              </a:rPr>
              <a:t>				</a:t>
            </a:r>
          </a:p>
          <a:p>
            <a:endParaRPr lang="it-IT" dirty="0"/>
          </a:p>
        </p:txBody>
      </p:sp>
      <p:sp>
        <p:nvSpPr>
          <p:cNvPr id="8" name="CasellaDiTesto 7">
            <a:extLst>
              <a:ext uri="{FF2B5EF4-FFF2-40B4-BE49-F238E27FC236}">
                <a16:creationId xmlns:a16="http://schemas.microsoft.com/office/drawing/2014/main" id="{7F1E8EEB-7ECA-4763-B631-C6181E8ECBFD}"/>
              </a:ext>
            </a:extLst>
          </p:cNvPr>
          <p:cNvSpPr txBox="1"/>
          <p:nvPr/>
        </p:nvSpPr>
        <p:spPr>
          <a:xfrm>
            <a:off x="1043608" y="6381328"/>
            <a:ext cx="6552728" cy="369332"/>
          </a:xfrm>
          <a:prstGeom prst="rect">
            <a:avLst/>
          </a:prstGeom>
          <a:noFill/>
        </p:spPr>
        <p:txBody>
          <a:bodyPr wrap="square" rtlCol="0">
            <a:spAutoFit/>
          </a:bodyPr>
          <a:lstStyle/>
          <a:p>
            <a:pPr algn="ctr"/>
            <a:r>
              <a:rPr lang="it-IT" b="1" dirty="0">
                <a:solidFill>
                  <a:schemeClr val="bg1"/>
                </a:solidFill>
                <a:latin typeface="+mj-lt"/>
                <a:cs typeface="Arial" panose="020B0604020202020204" pitchFamily="34" charset="0"/>
              </a:rPr>
              <a:t>Diocesi di Udine- 14 novembre 2019 </a:t>
            </a:r>
          </a:p>
        </p:txBody>
      </p:sp>
    </p:spTree>
    <p:extLst>
      <p:ext uri="{BB962C8B-B14F-4D97-AF65-F5344CB8AC3E}">
        <p14:creationId xmlns:p14="http://schemas.microsoft.com/office/powerpoint/2010/main" val="575165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9F3631-6275-4E6E-AF01-9727F79EB0BF}"/>
              </a:ext>
            </a:extLst>
          </p:cNvPr>
          <p:cNvSpPr>
            <a:spLocks noGrp="1"/>
          </p:cNvSpPr>
          <p:nvPr>
            <p:ph type="title"/>
          </p:nvPr>
        </p:nvSpPr>
        <p:spPr>
          <a:xfrm>
            <a:off x="2771800" y="428616"/>
            <a:ext cx="6084168" cy="443198"/>
          </a:xfrm>
        </p:spPr>
        <p:txBody>
          <a:bodyPr/>
          <a:lstStyle/>
          <a:p>
            <a:r>
              <a:rPr lang="it-IT" sz="3200" dirty="0">
                <a:solidFill>
                  <a:schemeClr val="accent1"/>
                </a:solidFill>
                <a:latin typeface="Calibri" pitchFamily="34" charset="0"/>
                <a:ea typeface="MS PGothic" pitchFamily="34" charset="-128"/>
                <a:cs typeface="+mn-cs"/>
              </a:rPr>
              <a:t>Positive Youth Development: 5 C + 1</a:t>
            </a:r>
          </a:p>
        </p:txBody>
      </p:sp>
      <p:sp>
        <p:nvSpPr>
          <p:cNvPr id="3" name="Segnaposto numero diapositiva 2">
            <a:extLst>
              <a:ext uri="{FF2B5EF4-FFF2-40B4-BE49-F238E27FC236}">
                <a16:creationId xmlns:a16="http://schemas.microsoft.com/office/drawing/2014/main" id="{5BDAE6CB-AB23-443F-96D4-14910024D41F}"/>
              </a:ext>
            </a:extLst>
          </p:cNvPr>
          <p:cNvSpPr>
            <a:spLocks noGrp="1"/>
          </p:cNvSpPr>
          <p:nvPr>
            <p:ph type="sldNum" sz="quarter" idx="11"/>
          </p:nvPr>
        </p:nvSpPr>
        <p:spPr/>
        <p:txBody>
          <a:bodyPr/>
          <a:lstStyle/>
          <a:p>
            <a:fld id="{B2B9E88E-19D3-4990-B145-57AFB8271CC9}" type="slidenum">
              <a:rPr lang="it-IT" smtClean="0"/>
              <a:pPr/>
              <a:t>10</a:t>
            </a:fld>
            <a:endParaRPr lang="it-IT" dirty="0"/>
          </a:p>
        </p:txBody>
      </p:sp>
      <p:sp>
        <p:nvSpPr>
          <p:cNvPr id="4" name="Segnaposto contenuto 2">
            <a:extLst>
              <a:ext uri="{FF2B5EF4-FFF2-40B4-BE49-F238E27FC236}">
                <a16:creationId xmlns:a16="http://schemas.microsoft.com/office/drawing/2014/main" id="{8DB19394-9394-4BA1-8BAA-5930ECC725DB}"/>
              </a:ext>
            </a:extLst>
          </p:cNvPr>
          <p:cNvSpPr txBox="1">
            <a:spLocks/>
          </p:cNvSpPr>
          <p:nvPr/>
        </p:nvSpPr>
        <p:spPr>
          <a:xfrm>
            <a:off x="457200" y="1700808"/>
            <a:ext cx="8162324" cy="3995542"/>
          </a:xfrm>
          <a:prstGeom prst="rect">
            <a:avLst/>
          </a:prstGeom>
        </p:spPr>
        <p:txBody>
          <a:bodyPr>
            <a:normAutofit fontScale="775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it-IT" sz="2400" dirty="0">
                <a:solidFill>
                  <a:srgbClr val="385D8A"/>
                </a:solidFill>
                <a:latin typeface="+mj-lt"/>
              </a:rPr>
              <a:t>Il PYD promuove le 5C + 1, ovvero:</a:t>
            </a:r>
          </a:p>
          <a:p>
            <a:pPr marL="0" indent="0">
              <a:buFont typeface="Arial" charset="0"/>
              <a:buNone/>
            </a:pPr>
            <a:r>
              <a:rPr lang="it-IT" sz="2400" b="1" dirty="0" err="1">
                <a:solidFill>
                  <a:srgbClr val="385D8A"/>
                </a:solidFill>
                <a:latin typeface="+mj-lt"/>
              </a:rPr>
              <a:t>Competence</a:t>
            </a:r>
            <a:r>
              <a:rPr lang="it-IT" sz="2400" dirty="0">
                <a:solidFill>
                  <a:srgbClr val="385D8A"/>
                </a:solidFill>
                <a:latin typeface="+mj-lt"/>
              </a:rPr>
              <a:t> (Competenza), indaga quanto gli adolescenti si sentono competenti in molteplici sfere della vita, comprende abilità cognitive, sociali, scolastiche, ecc.</a:t>
            </a:r>
          </a:p>
          <a:p>
            <a:pPr marL="0" indent="0">
              <a:buFont typeface="Arial" charset="0"/>
              <a:buNone/>
            </a:pPr>
            <a:r>
              <a:rPr lang="it-IT" sz="2400" b="1" dirty="0">
                <a:solidFill>
                  <a:srgbClr val="385D8A"/>
                </a:solidFill>
                <a:latin typeface="+mj-lt"/>
              </a:rPr>
              <a:t>Confidence</a:t>
            </a:r>
            <a:r>
              <a:rPr lang="it-IT" sz="2400" dirty="0">
                <a:solidFill>
                  <a:srgbClr val="385D8A"/>
                </a:solidFill>
                <a:latin typeface="+mj-lt"/>
              </a:rPr>
              <a:t> (Fiducia), quanto gli adolescenti sentono di avere un atteggiamento positivo nei confronti di se stessi e di riuscire a far fronte alle situazioni che la vita offre loro.</a:t>
            </a:r>
          </a:p>
          <a:p>
            <a:pPr marL="0" indent="0">
              <a:buFont typeface="Arial" charset="0"/>
              <a:buNone/>
            </a:pPr>
            <a:r>
              <a:rPr lang="it-IT" sz="2400" b="1" dirty="0">
                <a:solidFill>
                  <a:srgbClr val="385D8A"/>
                </a:solidFill>
                <a:latin typeface="+mj-lt"/>
              </a:rPr>
              <a:t>Connection</a:t>
            </a:r>
            <a:r>
              <a:rPr lang="it-IT" sz="2400" dirty="0">
                <a:solidFill>
                  <a:srgbClr val="385D8A"/>
                </a:solidFill>
                <a:latin typeface="+mj-lt"/>
              </a:rPr>
              <a:t> (Connessione), valuta la qualità delle relazioni che gli adolescenti sentono di aver instaurato con le famiglie, i coetanei, la scuola e la comunità.</a:t>
            </a:r>
          </a:p>
          <a:p>
            <a:pPr marL="0" indent="0">
              <a:buFont typeface="Arial" charset="0"/>
              <a:buNone/>
            </a:pPr>
            <a:r>
              <a:rPr lang="it-IT" sz="2400" b="1" dirty="0" err="1">
                <a:solidFill>
                  <a:srgbClr val="385D8A"/>
                </a:solidFill>
                <a:latin typeface="+mj-lt"/>
              </a:rPr>
              <a:t>Character</a:t>
            </a:r>
            <a:r>
              <a:rPr lang="it-IT" sz="2400" dirty="0">
                <a:solidFill>
                  <a:srgbClr val="385D8A"/>
                </a:solidFill>
                <a:latin typeface="+mj-lt"/>
              </a:rPr>
              <a:t> (Rispetto e Responsabilità), quanto sentono di essere in grado di rispettare norme e valori sociali e culturali.</a:t>
            </a:r>
          </a:p>
          <a:p>
            <a:pPr marL="0" indent="0">
              <a:buFont typeface="Arial" charset="0"/>
              <a:buNone/>
            </a:pPr>
            <a:r>
              <a:rPr lang="it-IT" sz="2400" b="1" dirty="0" err="1">
                <a:solidFill>
                  <a:srgbClr val="385D8A"/>
                </a:solidFill>
                <a:latin typeface="+mj-lt"/>
              </a:rPr>
              <a:t>Caring</a:t>
            </a:r>
            <a:r>
              <a:rPr lang="it-IT" sz="2400" dirty="0">
                <a:solidFill>
                  <a:srgbClr val="385D8A"/>
                </a:solidFill>
                <a:latin typeface="+mj-lt"/>
              </a:rPr>
              <a:t> and </a:t>
            </a:r>
            <a:r>
              <a:rPr lang="it-IT" sz="2400" dirty="0" err="1">
                <a:solidFill>
                  <a:srgbClr val="385D8A"/>
                </a:solidFill>
                <a:latin typeface="+mj-lt"/>
              </a:rPr>
              <a:t>Compassion</a:t>
            </a:r>
            <a:r>
              <a:rPr lang="it-IT" sz="2400" dirty="0">
                <a:solidFill>
                  <a:srgbClr val="385D8A"/>
                </a:solidFill>
                <a:latin typeface="+mj-lt"/>
              </a:rPr>
              <a:t> (Cura e Compassione), indaga quanto gli adolescenti siano in grado di comprendere e assumere la prospettiva delle altre persone.</a:t>
            </a:r>
          </a:p>
          <a:p>
            <a:pPr marL="0" indent="0">
              <a:buFont typeface="Arial" charset="0"/>
              <a:buNone/>
            </a:pPr>
            <a:r>
              <a:rPr lang="it-IT" sz="2400" b="1" dirty="0" err="1">
                <a:solidFill>
                  <a:srgbClr val="385D8A"/>
                </a:solidFill>
                <a:latin typeface="+mj-lt"/>
              </a:rPr>
              <a:t>Contribution</a:t>
            </a:r>
            <a:r>
              <a:rPr lang="it-IT" sz="2400" b="1" dirty="0">
                <a:solidFill>
                  <a:srgbClr val="385D8A"/>
                </a:solidFill>
                <a:latin typeface="+mj-lt"/>
              </a:rPr>
              <a:t> </a:t>
            </a:r>
            <a:r>
              <a:rPr lang="it-IT" sz="2400" dirty="0">
                <a:solidFill>
                  <a:srgbClr val="385D8A"/>
                </a:solidFill>
                <a:latin typeface="+mj-lt"/>
              </a:rPr>
              <a:t>(Contributo), riguarda il contributo che l’adolescente è in grado di dare per la crescita del proprio sé, della propria famiglia e della comunità in cui vive. </a:t>
            </a:r>
          </a:p>
        </p:txBody>
      </p:sp>
    </p:spTree>
    <p:extLst>
      <p:ext uri="{BB962C8B-B14F-4D97-AF65-F5344CB8AC3E}">
        <p14:creationId xmlns:p14="http://schemas.microsoft.com/office/powerpoint/2010/main" val="1025911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EF1F00-B85A-43AD-8155-B81A82BBB975}"/>
              </a:ext>
            </a:extLst>
          </p:cNvPr>
          <p:cNvSpPr>
            <a:spLocks noGrp="1"/>
          </p:cNvSpPr>
          <p:nvPr>
            <p:ph type="title"/>
          </p:nvPr>
        </p:nvSpPr>
        <p:spPr>
          <a:xfrm>
            <a:off x="611560" y="332656"/>
            <a:ext cx="7730277" cy="886397"/>
          </a:xfrm>
        </p:spPr>
        <p:txBody>
          <a:bodyPr/>
          <a:lstStyle/>
          <a:p>
            <a:r>
              <a:rPr lang="it-IT" sz="3200" dirty="0">
                <a:solidFill>
                  <a:schemeClr val="accent1"/>
                </a:solidFill>
                <a:latin typeface="Calibri" pitchFamily="34" charset="0"/>
                <a:ea typeface="MS PGothic" pitchFamily="34" charset="-128"/>
                <a:cs typeface="+mn-cs"/>
              </a:rPr>
              <a:t>Le risorse per vivere bene l’adolescenza</a:t>
            </a:r>
          </a:p>
        </p:txBody>
      </p:sp>
      <p:sp>
        <p:nvSpPr>
          <p:cNvPr id="3" name="Segnaposto numero diapositiva 2">
            <a:extLst>
              <a:ext uri="{FF2B5EF4-FFF2-40B4-BE49-F238E27FC236}">
                <a16:creationId xmlns:a16="http://schemas.microsoft.com/office/drawing/2014/main" id="{D4B31BB8-8F6E-4806-A567-DEC67C2CA639}"/>
              </a:ext>
            </a:extLst>
          </p:cNvPr>
          <p:cNvSpPr>
            <a:spLocks noGrp="1"/>
          </p:cNvSpPr>
          <p:nvPr>
            <p:ph type="sldNum" sz="quarter" idx="11"/>
          </p:nvPr>
        </p:nvSpPr>
        <p:spPr/>
        <p:txBody>
          <a:bodyPr/>
          <a:lstStyle/>
          <a:p>
            <a:fld id="{B2B9E88E-19D3-4990-B145-57AFB8271CC9}" type="slidenum">
              <a:rPr lang="it-IT" smtClean="0"/>
              <a:pPr/>
              <a:t>11</a:t>
            </a:fld>
            <a:endParaRPr lang="it-IT" dirty="0"/>
          </a:p>
        </p:txBody>
      </p:sp>
      <p:sp>
        <p:nvSpPr>
          <p:cNvPr id="5" name="CasellaDiTesto 4">
            <a:extLst>
              <a:ext uri="{FF2B5EF4-FFF2-40B4-BE49-F238E27FC236}">
                <a16:creationId xmlns:a16="http://schemas.microsoft.com/office/drawing/2014/main" id="{6FF3078A-6091-4C95-A166-3681EA2539C0}"/>
              </a:ext>
            </a:extLst>
          </p:cNvPr>
          <p:cNvSpPr txBox="1"/>
          <p:nvPr/>
        </p:nvSpPr>
        <p:spPr>
          <a:xfrm>
            <a:off x="1105271" y="1628800"/>
            <a:ext cx="7416824" cy="3785652"/>
          </a:xfrm>
          <a:prstGeom prst="rect">
            <a:avLst/>
          </a:prstGeom>
          <a:noFill/>
        </p:spPr>
        <p:txBody>
          <a:bodyPr wrap="square" rtlCol="0">
            <a:spAutoFit/>
          </a:bodyPr>
          <a:lstStyle/>
          <a:p>
            <a:r>
              <a:rPr lang="it-IT" sz="2000" dirty="0">
                <a:solidFill>
                  <a:srgbClr val="385D8A"/>
                </a:solidFill>
                <a:latin typeface="+mj-lt"/>
              </a:rPr>
              <a:t>Risorse interne: </a:t>
            </a:r>
          </a:p>
          <a:p>
            <a:pPr marL="285750" indent="-285750">
              <a:buFont typeface="Arial" panose="020B0604020202020204" pitchFamily="34" charset="0"/>
              <a:buChar char="•"/>
            </a:pPr>
            <a:r>
              <a:rPr lang="it-IT" sz="2000" dirty="0">
                <a:solidFill>
                  <a:srgbClr val="385D8A"/>
                </a:solidFill>
                <a:latin typeface="+mj-lt"/>
              </a:rPr>
              <a:t>Impegno e investimento rispetto alla scuola</a:t>
            </a:r>
          </a:p>
          <a:p>
            <a:pPr marL="285750" indent="-285750">
              <a:buFont typeface="Arial" panose="020B0604020202020204" pitchFamily="34" charset="0"/>
              <a:buChar char="•"/>
            </a:pPr>
            <a:r>
              <a:rPr lang="it-IT" sz="2000" dirty="0">
                <a:solidFill>
                  <a:srgbClr val="385D8A"/>
                </a:solidFill>
                <a:latin typeface="+mj-lt"/>
              </a:rPr>
              <a:t>Valori </a:t>
            </a:r>
            <a:r>
              <a:rPr lang="it-IT" sz="2000" dirty="0" err="1">
                <a:solidFill>
                  <a:srgbClr val="385D8A"/>
                </a:solidFill>
                <a:latin typeface="+mj-lt"/>
              </a:rPr>
              <a:t>prosociali</a:t>
            </a:r>
            <a:endParaRPr lang="it-IT" sz="2000" dirty="0">
              <a:solidFill>
                <a:srgbClr val="385D8A"/>
              </a:solidFill>
              <a:latin typeface="+mj-lt"/>
            </a:endParaRPr>
          </a:p>
          <a:p>
            <a:pPr marL="285750" indent="-285750">
              <a:buFont typeface="Arial" panose="020B0604020202020204" pitchFamily="34" charset="0"/>
              <a:buChar char="•"/>
            </a:pPr>
            <a:r>
              <a:rPr lang="it-IT" sz="2000" dirty="0">
                <a:solidFill>
                  <a:srgbClr val="385D8A"/>
                </a:solidFill>
                <a:latin typeface="+mj-lt"/>
              </a:rPr>
              <a:t>Competenze sociali e cognitive</a:t>
            </a:r>
          </a:p>
          <a:p>
            <a:pPr marL="285750" indent="-285750">
              <a:buFont typeface="Arial" panose="020B0604020202020204" pitchFamily="34" charset="0"/>
              <a:buChar char="•"/>
            </a:pPr>
            <a:r>
              <a:rPr lang="it-IT" sz="2000" dirty="0">
                <a:solidFill>
                  <a:srgbClr val="385D8A"/>
                </a:solidFill>
                <a:latin typeface="+mj-lt"/>
              </a:rPr>
              <a:t>Identità positiva (empowerment e autostima)</a:t>
            </a:r>
          </a:p>
          <a:p>
            <a:endParaRPr lang="it-IT" sz="2000" dirty="0">
              <a:solidFill>
                <a:srgbClr val="385D8A"/>
              </a:solidFill>
              <a:latin typeface="+mj-lt"/>
            </a:endParaRPr>
          </a:p>
          <a:p>
            <a:r>
              <a:rPr lang="it-IT" sz="2000" dirty="0">
                <a:solidFill>
                  <a:srgbClr val="385D8A"/>
                </a:solidFill>
                <a:latin typeface="+mj-lt"/>
              </a:rPr>
              <a:t>Risorse esterne: </a:t>
            </a:r>
          </a:p>
          <a:p>
            <a:pPr marL="285750" indent="-285750">
              <a:buFont typeface="Arial" panose="020B0604020202020204" pitchFamily="34" charset="0"/>
              <a:buChar char="•"/>
            </a:pPr>
            <a:r>
              <a:rPr lang="it-IT" sz="2000" dirty="0">
                <a:solidFill>
                  <a:srgbClr val="385D8A"/>
                </a:solidFill>
                <a:latin typeface="+mj-lt"/>
              </a:rPr>
              <a:t>Sostegno sociale (famiglia e altri adulti significativi)</a:t>
            </a:r>
          </a:p>
          <a:p>
            <a:pPr marL="285750" indent="-285750">
              <a:buFont typeface="Arial" panose="020B0604020202020204" pitchFamily="34" charset="0"/>
              <a:buChar char="•"/>
            </a:pPr>
            <a:r>
              <a:rPr lang="it-IT" sz="2000" dirty="0">
                <a:solidFill>
                  <a:srgbClr val="385D8A"/>
                </a:solidFill>
                <a:latin typeface="+mj-lt"/>
              </a:rPr>
              <a:t>Contesti di vista </a:t>
            </a:r>
            <a:r>
              <a:rPr lang="it-IT" sz="2000" dirty="0" err="1">
                <a:solidFill>
                  <a:srgbClr val="385D8A"/>
                </a:solidFill>
                <a:latin typeface="+mj-lt"/>
              </a:rPr>
              <a:t>empowering</a:t>
            </a:r>
            <a:r>
              <a:rPr lang="it-IT" sz="2000" dirty="0">
                <a:solidFill>
                  <a:srgbClr val="385D8A"/>
                </a:solidFill>
                <a:latin typeface="+mj-lt"/>
              </a:rPr>
              <a:t> (comunità che valorizzano le opinioni dei Giovani e consentono loro di avere un ruolo attivo)</a:t>
            </a:r>
          </a:p>
          <a:p>
            <a:pPr marL="285750" indent="-285750">
              <a:buFont typeface="Arial" panose="020B0604020202020204" pitchFamily="34" charset="0"/>
              <a:buChar char="•"/>
            </a:pPr>
            <a:r>
              <a:rPr lang="it-IT" sz="2000" dirty="0">
                <a:solidFill>
                  <a:srgbClr val="385D8A"/>
                </a:solidFill>
                <a:latin typeface="+mj-lt"/>
              </a:rPr>
              <a:t>Componenti normative chiare</a:t>
            </a:r>
          </a:p>
          <a:p>
            <a:pPr marL="285750" indent="-285750">
              <a:buFont typeface="Arial" panose="020B0604020202020204" pitchFamily="34" charset="0"/>
              <a:buChar char="•"/>
            </a:pPr>
            <a:r>
              <a:rPr lang="it-IT" sz="2000" dirty="0">
                <a:solidFill>
                  <a:srgbClr val="385D8A"/>
                </a:solidFill>
                <a:latin typeface="+mj-lt"/>
              </a:rPr>
              <a:t>Uso costruttivo del tempo libero</a:t>
            </a:r>
          </a:p>
        </p:txBody>
      </p:sp>
    </p:spTree>
    <p:extLst>
      <p:ext uri="{BB962C8B-B14F-4D97-AF65-F5344CB8AC3E}">
        <p14:creationId xmlns:p14="http://schemas.microsoft.com/office/powerpoint/2010/main" val="3775624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3102A111-2290-4F49-A5C5-E95E8384B7AA}" type="slidenum">
              <a:rPr lang="it-IT" smtClean="0"/>
              <a:pPr>
                <a:defRPr/>
              </a:pPr>
              <a:t>12</a:t>
            </a:fld>
            <a:endParaRPr lang="it-IT"/>
          </a:p>
        </p:txBody>
      </p:sp>
      <p:sp>
        <p:nvSpPr>
          <p:cNvPr id="3" name="CasellaDiTesto 2"/>
          <p:cNvSpPr txBox="1"/>
          <p:nvPr/>
        </p:nvSpPr>
        <p:spPr>
          <a:xfrm>
            <a:off x="467544" y="2492896"/>
            <a:ext cx="7704856" cy="1754326"/>
          </a:xfrm>
          <a:prstGeom prst="rect">
            <a:avLst/>
          </a:prstGeom>
          <a:noFill/>
        </p:spPr>
        <p:txBody>
          <a:bodyPr wrap="square" rtlCol="0">
            <a:spAutoFit/>
          </a:bodyPr>
          <a:lstStyle/>
          <a:p>
            <a:pPr algn="ctr"/>
            <a:r>
              <a:rPr lang="it-IT" sz="3600" b="1" dirty="0">
                <a:solidFill>
                  <a:srgbClr val="385D8A"/>
                </a:solidFill>
              </a:rPr>
              <a:t>ATTO PRIMO:</a:t>
            </a:r>
          </a:p>
          <a:p>
            <a:pPr algn="ctr"/>
            <a:r>
              <a:rPr lang="it-IT" sz="3600" b="1" dirty="0">
                <a:solidFill>
                  <a:srgbClr val="385D8A"/>
                </a:solidFill>
              </a:rPr>
              <a:t>Come gli adulti descrivono i giovani?</a:t>
            </a:r>
          </a:p>
        </p:txBody>
      </p:sp>
    </p:spTree>
    <p:extLst>
      <p:ext uri="{BB962C8B-B14F-4D97-AF65-F5344CB8AC3E}">
        <p14:creationId xmlns:p14="http://schemas.microsoft.com/office/powerpoint/2010/main" val="1505817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3102A111-2290-4F49-A5C5-E95E8384B7AA}" type="slidenum">
              <a:rPr lang="it-IT" smtClean="0"/>
              <a:pPr>
                <a:defRPr/>
              </a:pPr>
              <a:t>13</a:t>
            </a:fld>
            <a:endParaRPr lang="it-IT"/>
          </a:p>
        </p:txBody>
      </p:sp>
      <p:sp>
        <p:nvSpPr>
          <p:cNvPr id="3" name="AutoShape 2" descr="Risultati immagini per giovani sdraiat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4" descr="Risultati immagini per giovani sdraiat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30" name="Picture 6" descr="Risultati immagini per giovani sdraia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167" y="1124744"/>
            <a:ext cx="5255484" cy="29562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isultati immagini per giovani ogg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8065" y="3110333"/>
            <a:ext cx="4572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isultati immagini per giovani ogg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501008"/>
            <a:ext cx="2943225" cy="32004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isultati immagini per giovani ogg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1072" y="131649"/>
            <a:ext cx="4824536" cy="2715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49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 calcmode="lin" valueType="num">
                                      <p:cBhvr additive="base">
                                        <p:cTn id="7" dur="500" fill="hold"/>
                                        <p:tgtEl>
                                          <p:spTgt spid="1036"/>
                                        </p:tgtEl>
                                        <p:attrNameLst>
                                          <p:attrName>ppt_x</p:attrName>
                                        </p:attrNameLst>
                                      </p:cBhvr>
                                      <p:tavLst>
                                        <p:tav tm="0">
                                          <p:val>
                                            <p:strVal val="#ppt_x"/>
                                          </p:val>
                                        </p:tav>
                                        <p:tav tm="100000">
                                          <p:val>
                                            <p:strVal val="#ppt_x"/>
                                          </p:val>
                                        </p:tav>
                                      </p:tavLst>
                                    </p:anim>
                                    <p:anim calcmode="lin" valueType="num">
                                      <p:cBhvr additive="base">
                                        <p:cTn id="8"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2"/>
                                        </p:tgtEl>
                                        <p:attrNameLst>
                                          <p:attrName>style.visibility</p:attrName>
                                        </p:attrNameLst>
                                      </p:cBhvr>
                                      <p:to>
                                        <p:strVal val="visible"/>
                                      </p:to>
                                    </p:set>
                                    <p:anim calcmode="lin" valueType="num">
                                      <p:cBhvr additive="base">
                                        <p:cTn id="13" dur="500" fill="hold"/>
                                        <p:tgtEl>
                                          <p:spTgt spid="1032"/>
                                        </p:tgtEl>
                                        <p:attrNameLst>
                                          <p:attrName>ppt_x</p:attrName>
                                        </p:attrNameLst>
                                      </p:cBhvr>
                                      <p:tavLst>
                                        <p:tav tm="0">
                                          <p:val>
                                            <p:strVal val="#ppt_x"/>
                                          </p:val>
                                        </p:tav>
                                        <p:tav tm="100000">
                                          <p:val>
                                            <p:strVal val="#ppt_x"/>
                                          </p:val>
                                        </p:tav>
                                      </p:tavLst>
                                    </p:anim>
                                    <p:anim calcmode="lin" valueType="num">
                                      <p:cBhvr additive="base">
                                        <p:cTn id="14"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anim calcmode="lin" valueType="num">
                                      <p:cBhvr additive="base">
                                        <p:cTn id="19" dur="500" fill="hold"/>
                                        <p:tgtEl>
                                          <p:spTgt spid="1034"/>
                                        </p:tgtEl>
                                        <p:attrNameLst>
                                          <p:attrName>ppt_x</p:attrName>
                                        </p:attrNameLst>
                                      </p:cBhvr>
                                      <p:tavLst>
                                        <p:tav tm="0">
                                          <p:val>
                                            <p:strVal val="#ppt_x"/>
                                          </p:val>
                                        </p:tav>
                                        <p:tav tm="100000">
                                          <p:val>
                                            <p:strVal val="#ppt_x"/>
                                          </p:val>
                                        </p:tav>
                                      </p:tavLst>
                                    </p:anim>
                                    <p:anim calcmode="lin" valueType="num">
                                      <p:cBhvr additive="base">
                                        <p:cTn id="20"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asellaDiTesto 2"/>
          <p:cNvSpPr txBox="1">
            <a:spLocks noChangeArrowheads="1"/>
          </p:cNvSpPr>
          <p:nvPr/>
        </p:nvSpPr>
        <p:spPr bwMode="auto">
          <a:xfrm>
            <a:off x="3251200" y="0"/>
            <a:ext cx="53990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buFont typeface="Arial" charset="0"/>
              <a:buNone/>
            </a:pPr>
            <a:r>
              <a:rPr lang="it-IT" altLang="it-IT" b="1" dirty="0">
                <a:solidFill>
                  <a:schemeClr val="bg1"/>
                </a:solidFill>
              </a:rPr>
              <a:t>Prima parte: comportamenti a rischio dei giovani</a:t>
            </a:r>
          </a:p>
        </p:txBody>
      </p:sp>
      <p:sp>
        <p:nvSpPr>
          <p:cNvPr id="2" name="CasellaDiTesto 1"/>
          <p:cNvSpPr txBox="1"/>
          <p:nvPr/>
        </p:nvSpPr>
        <p:spPr>
          <a:xfrm>
            <a:off x="323850" y="1844675"/>
            <a:ext cx="8326438" cy="3416300"/>
          </a:xfrm>
          <a:prstGeom prst="rect">
            <a:avLst/>
          </a:prstGeom>
          <a:noFill/>
        </p:spPr>
        <p:txBody>
          <a:bodyPr>
            <a:spAutoFit/>
          </a:bodyPr>
          <a:lstStyle/>
          <a:p>
            <a:pPr algn="ctr">
              <a:defRPr/>
            </a:pPr>
            <a:r>
              <a:rPr lang="it-IT" sz="3600" b="1" dirty="0">
                <a:solidFill>
                  <a:srgbClr val="385D8A"/>
                </a:solidFill>
                <a:latin typeface="+mj-lt"/>
              </a:rPr>
              <a:t>Fabbrica di rischi</a:t>
            </a:r>
          </a:p>
          <a:p>
            <a:pPr>
              <a:defRPr/>
            </a:pPr>
            <a:endParaRPr lang="it-IT" sz="3600" b="1" dirty="0">
              <a:solidFill>
                <a:srgbClr val="385D8A"/>
              </a:solidFill>
              <a:latin typeface="+mj-lt"/>
            </a:endParaRPr>
          </a:p>
          <a:p>
            <a:pPr marL="342900" indent="-342900">
              <a:buFont typeface="Wingdings" panose="05000000000000000000" pitchFamily="2" charset="2"/>
              <a:buChar char="ü"/>
              <a:defRPr/>
            </a:pPr>
            <a:r>
              <a:rPr lang="it-IT" sz="3600" b="1" dirty="0">
                <a:solidFill>
                  <a:srgbClr val="385D8A"/>
                </a:solidFill>
                <a:latin typeface="+mj-lt"/>
              </a:rPr>
              <a:t>coprire con questa lettura sostanzialmente ogni sfera dell’esistenza</a:t>
            </a:r>
            <a:r>
              <a:rPr lang="it-IT" sz="3600" dirty="0">
                <a:solidFill>
                  <a:srgbClr val="385D8A"/>
                </a:solidFill>
                <a:latin typeface="+mj-lt"/>
              </a:rPr>
              <a:t> </a:t>
            </a:r>
          </a:p>
          <a:p>
            <a:pPr>
              <a:defRPr/>
            </a:pPr>
            <a:endParaRPr lang="it-IT" sz="3600" dirty="0">
              <a:solidFill>
                <a:srgbClr val="385D8A"/>
              </a:solidFill>
              <a:latin typeface="+mj-lt"/>
            </a:endParaRPr>
          </a:p>
          <a:p>
            <a:pPr marL="342900" indent="-342900">
              <a:buFont typeface="Wingdings" panose="05000000000000000000" pitchFamily="2" charset="2"/>
              <a:buChar char="ü"/>
              <a:defRPr/>
            </a:pPr>
            <a:r>
              <a:rPr lang="it-IT" sz="3600" b="1" dirty="0">
                <a:solidFill>
                  <a:srgbClr val="385D8A"/>
                </a:solidFill>
                <a:latin typeface="+mj-lt"/>
              </a:rPr>
              <a:t>“normalizzare” questi comportamenti</a:t>
            </a:r>
            <a:endParaRPr lang="it-IT" sz="3600" dirty="0">
              <a:solidFill>
                <a:srgbClr val="385D8A"/>
              </a:solidFill>
              <a:latin typeface="+mj-lt"/>
            </a:endParaRPr>
          </a:p>
        </p:txBody>
      </p:sp>
      <p:sp>
        <p:nvSpPr>
          <p:cNvPr id="3" name="Esplosione 2 2"/>
          <p:cNvSpPr/>
          <p:nvPr/>
        </p:nvSpPr>
        <p:spPr>
          <a:xfrm>
            <a:off x="1390725" y="1268760"/>
            <a:ext cx="6192688" cy="525658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rot="19921319">
            <a:off x="2554931" y="3421755"/>
            <a:ext cx="3600400" cy="1323439"/>
          </a:xfrm>
          <a:prstGeom prst="rect">
            <a:avLst/>
          </a:prstGeom>
          <a:noFill/>
        </p:spPr>
        <p:txBody>
          <a:bodyPr wrap="square" rtlCol="0">
            <a:spAutoFit/>
          </a:bodyPr>
          <a:lstStyle/>
          <a:p>
            <a:pPr algn="ctr"/>
            <a:r>
              <a:rPr lang="it-IT" sz="2000" b="1" dirty="0">
                <a:solidFill>
                  <a:schemeClr val="bg1"/>
                </a:solidFill>
                <a:latin typeface="+mj-lt"/>
              </a:rPr>
              <a:t>A volte li guardiamo così senza accorgercene.</a:t>
            </a:r>
          </a:p>
          <a:p>
            <a:pPr algn="ctr"/>
            <a:r>
              <a:rPr lang="it-IT" sz="2000" b="1" dirty="0">
                <a:solidFill>
                  <a:schemeClr val="bg1"/>
                </a:solidFill>
                <a:latin typeface="+mj-lt"/>
              </a:rPr>
              <a:t>Spesso è lo </a:t>
            </a:r>
            <a:r>
              <a:rPr lang="it-IT" sz="2000" b="1" dirty="0">
                <a:solidFill>
                  <a:srgbClr val="FFFF00"/>
                </a:solidFill>
                <a:latin typeface="+mj-lt"/>
              </a:rPr>
              <a:t>SGUARDO</a:t>
            </a:r>
            <a:r>
              <a:rPr lang="it-IT" sz="2000" b="1" dirty="0">
                <a:solidFill>
                  <a:schemeClr val="bg1"/>
                </a:solidFill>
                <a:latin typeface="+mj-lt"/>
              </a:rPr>
              <a:t> </a:t>
            </a:r>
          </a:p>
          <a:p>
            <a:pPr algn="ctr"/>
            <a:r>
              <a:rPr lang="it-IT" sz="2000" b="1" dirty="0">
                <a:solidFill>
                  <a:schemeClr val="bg1"/>
                </a:solidFill>
                <a:latin typeface="+mj-lt"/>
              </a:rPr>
              <a:t>A FARE LA DIFFERENZA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3102A111-2290-4F49-A5C5-E95E8384B7AA}" type="slidenum">
              <a:rPr lang="it-IT" smtClean="0"/>
              <a:pPr>
                <a:defRPr/>
              </a:pPr>
              <a:t>15</a:t>
            </a:fld>
            <a:endParaRPr lang="it-IT"/>
          </a:p>
        </p:txBody>
      </p:sp>
      <p:sp>
        <p:nvSpPr>
          <p:cNvPr id="3" name="CasellaDiTesto 2"/>
          <p:cNvSpPr txBox="1"/>
          <p:nvPr/>
        </p:nvSpPr>
        <p:spPr>
          <a:xfrm>
            <a:off x="467544" y="2420888"/>
            <a:ext cx="7704856" cy="1754326"/>
          </a:xfrm>
          <a:prstGeom prst="rect">
            <a:avLst/>
          </a:prstGeom>
          <a:noFill/>
        </p:spPr>
        <p:txBody>
          <a:bodyPr wrap="square" rtlCol="0">
            <a:spAutoFit/>
          </a:bodyPr>
          <a:lstStyle/>
          <a:p>
            <a:pPr algn="ctr"/>
            <a:r>
              <a:rPr lang="it-IT" sz="3600" b="1" dirty="0">
                <a:solidFill>
                  <a:srgbClr val="385D8A"/>
                </a:solidFill>
              </a:rPr>
              <a:t>ATTO SECONDO:</a:t>
            </a:r>
          </a:p>
          <a:p>
            <a:pPr algn="ctr"/>
            <a:r>
              <a:rPr lang="it-IT" sz="3600" b="1" dirty="0">
                <a:solidFill>
                  <a:srgbClr val="385D8A"/>
                </a:solidFill>
              </a:rPr>
              <a:t>Come si percepiscono  e si descrivono i giovani?</a:t>
            </a:r>
          </a:p>
        </p:txBody>
      </p:sp>
    </p:spTree>
    <p:extLst>
      <p:ext uri="{BB962C8B-B14F-4D97-AF65-F5344CB8AC3E}">
        <p14:creationId xmlns:p14="http://schemas.microsoft.com/office/powerpoint/2010/main" val="1083900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co 2">
            <a:extLst>
              <a:ext uri="{FF2B5EF4-FFF2-40B4-BE49-F238E27FC236}">
                <a16:creationId xmlns:a16="http://schemas.microsoft.com/office/drawing/2014/main" id="{EA849F86-C434-4BFA-8E95-49104C5AD648}"/>
              </a:ext>
            </a:extLst>
          </p:cNvPr>
          <p:cNvGraphicFramePr/>
          <p:nvPr>
            <p:extLst>
              <p:ext uri="{D42A27DB-BD31-4B8C-83A1-F6EECF244321}">
                <p14:modId xmlns:p14="http://schemas.microsoft.com/office/powerpoint/2010/main" val="2793231113"/>
              </p:ext>
            </p:extLst>
          </p:nvPr>
        </p:nvGraphicFramePr>
        <p:xfrm>
          <a:off x="107504" y="0"/>
          <a:ext cx="8856984" cy="69548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1841" y="188640"/>
            <a:ext cx="5760640" cy="360040"/>
          </a:xfrm>
        </p:spPr>
        <p:txBody>
          <a:bodyPr wrap="square" lIns="0" tIns="0" rIns="0" bIns="0" anchor="ctr" anchorCtr="0">
            <a:noAutofit/>
          </a:bodyPr>
          <a:lstStyle/>
          <a:p>
            <a:pPr algn="l"/>
            <a:r>
              <a:rPr lang="it-IT" dirty="0">
                <a:solidFill>
                  <a:schemeClr val="accent1"/>
                </a:solidFill>
                <a:latin typeface="Calibri" pitchFamily="34" charset="0"/>
              </a:rPr>
              <a:t>Quanta fiducia hai…</a:t>
            </a:r>
          </a:p>
        </p:txBody>
      </p:sp>
      <p:sp>
        <p:nvSpPr>
          <p:cNvPr id="3" name="Segnaposto numero diapositiva 2"/>
          <p:cNvSpPr>
            <a:spLocks noGrp="1"/>
          </p:cNvSpPr>
          <p:nvPr>
            <p:ph type="sldNum" sz="quarter" idx="11"/>
          </p:nvPr>
        </p:nvSpPr>
        <p:spPr/>
        <p:txBody>
          <a:bodyPr/>
          <a:lstStyle/>
          <a:p>
            <a:fld id="{B2B9E88E-19D3-4990-B145-57AFB8271CC9}" type="slidenum">
              <a:rPr lang="it-IT" smtClean="0"/>
              <a:pPr/>
              <a:t>17</a:t>
            </a:fld>
            <a:endParaRPr lang="it-IT"/>
          </a:p>
        </p:txBody>
      </p:sp>
      <p:graphicFrame>
        <p:nvGraphicFramePr>
          <p:cNvPr id="5" name="Segnaposto contenuto 4"/>
          <p:cNvGraphicFramePr>
            <a:graphicFrameLocks noGrp="1"/>
          </p:cNvGraphicFramePr>
          <p:nvPr>
            <p:ph idx="4294967295"/>
            <p:extLst>
              <p:ext uri="{D42A27DB-BD31-4B8C-83A1-F6EECF244321}">
                <p14:modId xmlns:p14="http://schemas.microsoft.com/office/powerpoint/2010/main" val="330328539"/>
              </p:ext>
            </p:extLst>
          </p:nvPr>
        </p:nvGraphicFramePr>
        <p:xfrm>
          <a:off x="-17463" y="661988"/>
          <a:ext cx="9161463" cy="6029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2555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asellaDiTesto 2"/>
          <p:cNvSpPr txBox="1">
            <a:spLocks noChangeArrowheads="1"/>
          </p:cNvSpPr>
          <p:nvPr/>
        </p:nvSpPr>
        <p:spPr bwMode="auto">
          <a:xfrm>
            <a:off x="2987824" y="224148"/>
            <a:ext cx="58064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buNone/>
              <a:defRPr/>
            </a:pPr>
            <a:r>
              <a:rPr lang="it-IT" b="1" dirty="0">
                <a:solidFill>
                  <a:schemeClr val="accent1"/>
                </a:solidFill>
              </a:rPr>
              <a:t>Chi sono davvero questi giovani?</a:t>
            </a:r>
          </a:p>
        </p:txBody>
      </p:sp>
      <p:sp>
        <p:nvSpPr>
          <p:cNvPr id="2" name="CasellaDiTesto 1"/>
          <p:cNvSpPr txBox="1"/>
          <p:nvPr/>
        </p:nvSpPr>
        <p:spPr>
          <a:xfrm>
            <a:off x="408781" y="951490"/>
            <a:ext cx="8326438" cy="2308324"/>
          </a:xfrm>
          <a:prstGeom prst="rect">
            <a:avLst/>
          </a:prstGeom>
          <a:noFill/>
        </p:spPr>
        <p:txBody>
          <a:bodyPr>
            <a:spAutoFit/>
          </a:bodyPr>
          <a:lstStyle/>
          <a:p>
            <a:pPr algn="ctr">
              <a:defRPr/>
            </a:pPr>
            <a:r>
              <a:rPr lang="it-IT" sz="3600" b="1" dirty="0">
                <a:solidFill>
                  <a:srgbClr val="385D8A"/>
                </a:solidFill>
                <a:latin typeface="+mj-lt"/>
              </a:rPr>
              <a:t> </a:t>
            </a:r>
          </a:p>
          <a:p>
            <a:pPr marL="342900" indent="-342900" algn="ctr">
              <a:buFont typeface="Wingdings" panose="05000000000000000000" pitchFamily="2" charset="2"/>
              <a:buChar char="ü"/>
              <a:defRPr/>
            </a:pPr>
            <a:r>
              <a:rPr lang="it-IT" sz="3600" b="1" dirty="0">
                <a:solidFill>
                  <a:srgbClr val="385D8A"/>
                </a:solidFill>
                <a:latin typeface="+mj-lt"/>
              </a:rPr>
              <a:t>figli della libertà e vittime di uno scenario sociale </a:t>
            </a:r>
          </a:p>
          <a:p>
            <a:pPr>
              <a:defRPr/>
            </a:pPr>
            <a:endParaRPr lang="it-IT" sz="3600" b="1" dirty="0">
              <a:solidFill>
                <a:srgbClr val="385D8A"/>
              </a:solidFill>
              <a:latin typeface="+mj-lt"/>
            </a:endParaRPr>
          </a:p>
        </p:txBody>
      </p:sp>
      <p:sp>
        <p:nvSpPr>
          <p:cNvPr id="3" name="Ovale 2"/>
          <p:cNvSpPr/>
          <p:nvPr/>
        </p:nvSpPr>
        <p:spPr>
          <a:xfrm>
            <a:off x="133547" y="3260387"/>
            <a:ext cx="3563938" cy="2016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b="1" dirty="0"/>
              <a:t>Senso della vita  nel privato:</a:t>
            </a:r>
          </a:p>
          <a:p>
            <a:pPr algn="ctr">
              <a:defRPr/>
            </a:pPr>
            <a:r>
              <a:rPr lang="it-IT" sz="2000" b="1" dirty="0"/>
              <a:t>-Bulimia di  opportunità</a:t>
            </a:r>
          </a:p>
          <a:p>
            <a:pPr algn="ctr">
              <a:defRPr/>
            </a:pPr>
            <a:r>
              <a:rPr lang="it-IT" sz="2000" b="1" dirty="0"/>
              <a:t>-Ansia da prestazione</a:t>
            </a:r>
          </a:p>
        </p:txBody>
      </p:sp>
      <p:sp>
        <p:nvSpPr>
          <p:cNvPr id="6" name="Ovale 5"/>
          <p:cNvSpPr/>
          <p:nvPr/>
        </p:nvSpPr>
        <p:spPr>
          <a:xfrm>
            <a:off x="3456782" y="3259814"/>
            <a:ext cx="2878138" cy="1800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b="1" dirty="0"/>
              <a:t>Nativi digitali:</a:t>
            </a:r>
          </a:p>
          <a:p>
            <a:pPr algn="ctr">
              <a:defRPr/>
            </a:pPr>
            <a:r>
              <a:rPr lang="it-IT" sz="2000" b="1" dirty="0"/>
              <a:t> </a:t>
            </a:r>
          </a:p>
          <a:p>
            <a:pPr algn="ctr">
              <a:defRPr/>
            </a:pPr>
            <a:r>
              <a:rPr lang="it-IT" sz="2000" b="1" dirty="0"/>
              <a:t>Nuove forme di autorità</a:t>
            </a:r>
          </a:p>
        </p:txBody>
      </p:sp>
      <p:sp>
        <p:nvSpPr>
          <p:cNvPr id="7" name="Ovale 6"/>
          <p:cNvSpPr/>
          <p:nvPr/>
        </p:nvSpPr>
        <p:spPr>
          <a:xfrm>
            <a:off x="6156176" y="3259814"/>
            <a:ext cx="2916237" cy="1857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b="1" dirty="0"/>
              <a:t>Spaesati e impauriti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487746" y="35332"/>
            <a:ext cx="2540638" cy="523220"/>
          </a:xfrm>
          <a:prstGeom prst="rect">
            <a:avLst/>
          </a:prstGeom>
          <a:noFill/>
        </p:spPr>
        <p:txBody>
          <a:bodyPr wrap="square" rtlCol="0">
            <a:spAutoFit/>
          </a:bodyPr>
          <a:lstStyle/>
          <a:p>
            <a:r>
              <a:rPr lang="it-IT" sz="2800" b="1" dirty="0">
                <a:solidFill>
                  <a:schemeClr val="bg1"/>
                </a:solidFill>
                <a:latin typeface="+mj-lt"/>
              </a:rPr>
              <a:t>In</a:t>
            </a:r>
            <a:r>
              <a:rPr lang="it-IT" dirty="0">
                <a:latin typeface="+mj-lt"/>
              </a:rPr>
              <a:t> </a:t>
            </a:r>
            <a:r>
              <a:rPr lang="it-IT" sz="2800" b="1" dirty="0">
                <a:solidFill>
                  <a:schemeClr val="bg1"/>
                </a:solidFill>
                <a:latin typeface="+mj-lt"/>
              </a:rPr>
              <a:t>breve…. </a:t>
            </a:r>
          </a:p>
        </p:txBody>
      </p:sp>
      <p:sp>
        <p:nvSpPr>
          <p:cNvPr id="3" name="CasellaDiTesto 2"/>
          <p:cNvSpPr txBox="1"/>
          <p:nvPr/>
        </p:nvSpPr>
        <p:spPr>
          <a:xfrm>
            <a:off x="269776" y="277875"/>
            <a:ext cx="8402381" cy="8463855"/>
          </a:xfrm>
          <a:prstGeom prst="rect">
            <a:avLst/>
          </a:prstGeom>
          <a:noFill/>
        </p:spPr>
        <p:txBody>
          <a:bodyPr wrap="square" rtlCol="0">
            <a:spAutoFit/>
          </a:bodyPr>
          <a:lstStyle/>
          <a:p>
            <a:pPr marL="285750" indent="-285750">
              <a:buClr>
                <a:schemeClr val="bg2">
                  <a:lumMod val="50000"/>
                </a:schemeClr>
              </a:buClr>
              <a:buFont typeface="Wingdings" panose="05000000000000000000" pitchFamily="2" charset="2"/>
              <a:buChar char="ü"/>
            </a:pPr>
            <a:endParaRPr lang="it-IT" sz="2800" b="1" dirty="0">
              <a:solidFill>
                <a:srgbClr val="0070C0"/>
              </a:solidFill>
            </a:endParaRPr>
          </a:p>
          <a:p>
            <a:pPr marL="285750" indent="-285750" algn="ctr">
              <a:buClr>
                <a:schemeClr val="bg2">
                  <a:lumMod val="50000"/>
                </a:schemeClr>
              </a:buClr>
              <a:buFont typeface="Wingdings" panose="05000000000000000000" pitchFamily="2" charset="2"/>
              <a:buChar char="ü"/>
            </a:pPr>
            <a:r>
              <a:rPr lang="it-IT" sz="2800" b="1" dirty="0">
                <a:solidFill>
                  <a:srgbClr val="0070C0"/>
                </a:solidFill>
                <a:latin typeface="+mj-lt"/>
              </a:rPr>
              <a:t>Ambivalenze del vivere</a:t>
            </a:r>
          </a:p>
          <a:p>
            <a:pPr algn="ctr">
              <a:buClr>
                <a:schemeClr val="bg2">
                  <a:lumMod val="50000"/>
                </a:schemeClr>
              </a:buClr>
            </a:pPr>
            <a:endParaRPr lang="it-IT" sz="2800" b="1" dirty="0">
              <a:solidFill>
                <a:srgbClr val="0070C0"/>
              </a:solidFill>
              <a:latin typeface="+mj-lt"/>
            </a:endParaRPr>
          </a:p>
          <a:p>
            <a:pPr marL="285750" indent="-285750" algn="ctr">
              <a:buClr>
                <a:schemeClr val="bg2">
                  <a:lumMod val="50000"/>
                </a:schemeClr>
              </a:buClr>
              <a:buFont typeface="Wingdings" panose="05000000000000000000" pitchFamily="2" charset="2"/>
              <a:buChar char="ü"/>
            </a:pPr>
            <a:r>
              <a:rPr lang="it-IT" sz="2800" b="1" dirty="0">
                <a:solidFill>
                  <a:srgbClr val="0070C0"/>
                </a:solidFill>
                <a:latin typeface="+mj-lt"/>
              </a:rPr>
              <a:t>Affamati di relazioni </a:t>
            </a:r>
          </a:p>
          <a:p>
            <a:pPr algn="ctr">
              <a:buClr>
                <a:schemeClr val="bg2">
                  <a:lumMod val="50000"/>
                </a:schemeClr>
              </a:buClr>
            </a:pPr>
            <a:r>
              <a:rPr lang="it-IT" sz="2800" b="1" dirty="0">
                <a:solidFill>
                  <a:srgbClr val="0070C0"/>
                </a:solidFill>
                <a:latin typeface="+mj-lt"/>
              </a:rPr>
              <a:t>autentiche</a:t>
            </a:r>
          </a:p>
          <a:p>
            <a:pPr>
              <a:buClr>
                <a:schemeClr val="bg2">
                  <a:lumMod val="50000"/>
                </a:schemeClr>
              </a:buClr>
            </a:pPr>
            <a:endParaRPr lang="it-IT" sz="2800" b="1" dirty="0">
              <a:solidFill>
                <a:srgbClr val="0070C0"/>
              </a:solidFill>
              <a:latin typeface="+mj-lt"/>
            </a:endParaRPr>
          </a:p>
          <a:p>
            <a:pPr>
              <a:buClr>
                <a:schemeClr val="bg2">
                  <a:lumMod val="50000"/>
                </a:schemeClr>
              </a:buClr>
            </a:pPr>
            <a:endParaRPr lang="it-IT" sz="2800" b="1" dirty="0">
              <a:latin typeface="+mj-lt"/>
            </a:endParaRPr>
          </a:p>
          <a:p>
            <a:pPr marL="285750" indent="-285750">
              <a:buClr>
                <a:schemeClr val="bg2">
                  <a:lumMod val="50000"/>
                </a:schemeClr>
              </a:buClr>
              <a:buFont typeface="Wingdings" panose="05000000000000000000" pitchFamily="2" charset="2"/>
              <a:buChar char="ü"/>
            </a:pPr>
            <a:r>
              <a:rPr lang="it-IT" sz="2800" b="1" dirty="0">
                <a:solidFill>
                  <a:srgbClr val="0070C0"/>
                </a:solidFill>
                <a:latin typeface="+mj-lt"/>
              </a:rPr>
              <a:t>Difficoltà nel gestire la pluralità  e la differenza di desideri</a:t>
            </a:r>
          </a:p>
          <a:p>
            <a:pPr>
              <a:buClr>
                <a:schemeClr val="bg2">
                  <a:lumMod val="50000"/>
                </a:schemeClr>
              </a:buClr>
            </a:pPr>
            <a:endParaRPr lang="it-IT" sz="2800" b="1" dirty="0">
              <a:solidFill>
                <a:srgbClr val="0070C0"/>
              </a:solidFill>
              <a:latin typeface="+mj-lt"/>
            </a:endParaRPr>
          </a:p>
          <a:p>
            <a:pPr marL="6350" lvl="1" algn="just"/>
            <a:r>
              <a:rPr lang="it-IT" altLang="it-IT" sz="2000" b="1" dirty="0">
                <a:solidFill>
                  <a:srgbClr val="000099"/>
                </a:solidFill>
                <a:latin typeface="+mj-lt"/>
              </a:rPr>
              <a:t>	Il conflitto costringe a  </a:t>
            </a:r>
            <a:r>
              <a:rPr lang="it-IT" altLang="it-IT" sz="2000" b="1" dirty="0">
                <a:solidFill>
                  <a:srgbClr val="FF9900"/>
                </a:solidFill>
                <a:latin typeface="+mj-lt"/>
              </a:rPr>
              <a:t>riconoscersi (e riconoscere gli altri)  </a:t>
            </a:r>
            <a:r>
              <a:rPr lang="it-IT" altLang="it-IT" sz="2000" b="1" dirty="0">
                <a:solidFill>
                  <a:srgbClr val="000099"/>
                </a:solidFill>
                <a:latin typeface="+mj-lt"/>
              </a:rPr>
              <a:t>come  	</a:t>
            </a:r>
            <a:r>
              <a:rPr lang="it-IT" altLang="it-IT" sz="2000" b="1" i="1" dirty="0">
                <a:solidFill>
                  <a:srgbClr val="FF9900"/>
                </a:solidFill>
                <a:latin typeface="+mj-lt"/>
              </a:rPr>
              <a:t>portatori di desideri diversi</a:t>
            </a:r>
            <a:r>
              <a:rPr lang="it-IT" altLang="it-IT" sz="2000" b="1" dirty="0">
                <a:solidFill>
                  <a:srgbClr val="000099"/>
                </a:solidFill>
                <a:latin typeface="+mj-lt"/>
              </a:rPr>
              <a:t> da quelli altrui e a fare i conti con  i limiti che 	la realtà pone alla loro </a:t>
            </a:r>
            <a:r>
              <a:rPr lang="it-IT" altLang="it-IT" sz="2000" b="1" dirty="0">
                <a:solidFill>
                  <a:srgbClr val="FF9900"/>
                </a:solidFill>
                <a:latin typeface="+mj-lt"/>
              </a:rPr>
              <a:t>soddisfazione</a:t>
            </a:r>
            <a:r>
              <a:rPr lang="it-IT" altLang="it-IT" sz="2000" b="1" dirty="0">
                <a:solidFill>
                  <a:srgbClr val="000099"/>
                </a:solidFill>
                <a:latin typeface="+mj-lt"/>
              </a:rPr>
              <a:t> immediata.</a:t>
            </a:r>
          </a:p>
          <a:p>
            <a:pPr>
              <a:buClr>
                <a:schemeClr val="bg2">
                  <a:lumMod val="50000"/>
                </a:schemeClr>
              </a:buClr>
            </a:pPr>
            <a:endParaRPr lang="it-IT" sz="2800" b="1" dirty="0"/>
          </a:p>
          <a:p>
            <a:pPr marL="285750" indent="-285750">
              <a:buClr>
                <a:schemeClr val="bg2">
                  <a:lumMod val="50000"/>
                </a:schemeClr>
              </a:buClr>
              <a:buFont typeface="Wingdings" panose="05000000000000000000" pitchFamily="2" charset="2"/>
              <a:buChar char="ü"/>
            </a:pPr>
            <a:endParaRPr lang="it-IT" sz="2800" b="1" dirty="0"/>
          </a:p>
          <a:p>
            <a:pPr marL="285750" indent="-285750">
              <a:buClr>
                <a:schemeClr val="bg2">
                  <a:lumMod val="50000"/>
                </a:schemeClr>
              </a:buClr>
              <a:buFont typeface="Wingdings" panose="05000000000000000000" pitchFamily="2" charset="2"/>
              <a:buChar char="ü"/>
            </a:pPr>
            <a:endParaRPr lang="it-IT" sz="2800" b="1" dirty="0"/>
          </a:p>
          <a:p>
            <a:pPr marL="285750" indent="-285750">
              <a:buClr>
                <a:schemeClr val="bg2">
                  <a:lumMod val="50000"/>
                </a:schemeClr>
              </a:buClr>
              <a:buFont typeface="Wingdings" panose="05000000000000000000" pitchFamily="2" charset="2"/>
              <a:buChar char="ü"/>
            </a:pPr>
            <a:endParaRPr lang="it-IT" sz="2800" b="1" dirty="0"/>
          </a:p>
          <a:p>
            <a:pPr marL="285750" indent="-285750">
              <a:buClr>
                <a:schemeClr val="bg2">
                  <a:lumMod val="50000"/>
                </a:schemeClr>
              </a:buClr>
              <a:buFont typeface="Wingdings" panose="05000000000000000000" pitchFamily="2" charset="2"/>
              <a:buChar char="ü"/>
            </a:pPr>
            <a:endParaRPr lang="it-IT" sz="2800" b="1" dirty="0"/>
          </a:p>
          <a:p>
            <a:pPr marL="285750" indent="-285750">
              <a:buClr>
                <a:schemeClr val="bg2">
                  <a:lumMod val="50000"/>
                </a:schemeClr>
              </a:buClr>
              <a:buFont typeface="Wingdings" panose="05000000000000000000" pitchFamily="2" charset="2"/>
              <a:buChar char="ü"/>
            </a:pPr>
            <a:endParaRPr lang="it-IT" sz="2800" b="1" dirty="0"/>
          </a:p>
          <a:p>
            <a:pPr marL="285750" indent="-285750">
              <a:buFont typeface="Wingdings" panose="05000000000000000000" pitchFamily="2" charset="2"/>
              <a:buChar char="ü"/>
            </a:pPr>
            <a:endParaRPr lang="it-IT" dirty="0"/>
          </a:p>
          <a:p>
            <a:pPr marL="285750" indent="-285750">
              <a:buFont typeface="Wingdings" panose="05000000000000000000" pitchFamily="2" charset="2"/>
              <a:buChar char="ü"/>
            </a:pPr>
            <a:endParaRPr lang="it-IT" dirty="0"/>
          </a:p>
        </p:txBody>
      </p:sp>
      <p:sp>
        <p:nvSpPr>
          <p:cNvPr id="6" name="Freccia in giù 5"/>
          <p:cNvSpPr/>
          <p:nvPr/>
        </p:nvSpPr>
        <p:spPr>
          <a:xfrm>
            <a:off x="4038918" y="2780928"/>
            <a:ext cx="864096" cy="4873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circolare a destra 7"/>
          <p:cNvSpPr/>
          <p:nvPr/>
        </p:nvSpPr>
        <p:spPr>
          <a:xfrm>
            <a:off x="179512" y="4149080"/>
            <a:ext cx="934895" cy="129614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091092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8DDB31-156B-4353-A3DC-09FC1B8D59C0}"/>
              </a:ext>
            </a:extLst>
          </p:cNvPr>
          <p:cNvSpPr>
            <a:spLocks noGrp="1"/>
          </p:cNvSpPr>
          <p:nvPr>
            <p:ph type="title"/>
          </p:nvPr>
        </p:nvSpPr>
        <p:spPr>
          <a:xfrm>
            <a:off x="628650" y="963877"/>
            <a:ext cx="2620771" cy="4930246"/>
          </a:xfrm>
        </p:spPr>
        <p:txBody>
          <a:bodyPr vert="horz" lIns="91440" tIns="45720" rIns="91440" bIns="45720" rtlCol="0" anchor="ctr">
            <a:normAutofit/>
          </a:bodyPr>
          <a:lstStyle/>
          <a:p>
            <a:pPr algn="r" defTabSz="914400"/>
            <a:r>
              <a:rPr lang="en-US" sz="4100" kern="1200" dirty="0">
                <a:solidFill>
                  <a:schemeClr val="accent1"/>
                </a:solidFill>
                <a:latin typeface="+mj-lt"/>
                <a:ea typeface="+mj-ea"/>
                <a:cs typeface="+mj-cs"/>
              </a:rPr>
              <a:t>Di </a:t>
            </a:r>
            <a:r>
              <a:rPr lang="en-US" sz="4100" kern="1200" dirty="0" err="1">
                <a:solidFill>
                  <a:schemeClr val="accent1"/>
                </a:solidFill>
                <a:latin typeface="+mj-lt"/>
                <a:ea typeface="+mj-ea"/>
                <a:cs typeface="+mj-cs"/>
              </a:rPr>
              <a:t>cosa</a:t>
            </a:r>
            <a:r>
              <a:rPr lang="en-US" sz="4100" kern="1200" dirty="0">
                <a:solidFill>
                  <a:schemeClr val="accent1"/>
                </a:solidFill>
                <a:latin typeface="+mj-lt"/>
                <a:ea typeface="+mj-ea"/>
                <a:cs typeface="+mj-cs"/>
              </a:rPr>
              <a:t> </a:t>
            </a:r>
            <a:r>
              <a:rPr lang="en-US" sz="4100" kern="1200" dirty="0" err="1">
                <a:solidFill>
                  <a:schemeClr val="accent1"/>
                </a:solidFill>
                <a:latin typeface="+mj-lt"/>
                <a:ea typeface="+mj-ea"/>
                <a:cs typeface="+mj-cs"/>
              </a:rPr>
              <a:t>parleremo</a:t>
            </a:r>
            <a:r>
              <a:rPr lang="en-US" sz="4100" kern="1200" dirty="0">
                <a:solidFill>
                  <a:schemeClr val="accent1"/>
                </a:solidFill>
                <a:latin typeface="+mj-lt"/>
                <a:ea typeface="+mj-ea"/>
                <a:cs typeface="+mj-cs"/>
              </a:rPr>
              <a:t>?</a:t>
            </a:r>
          </a:p>
        </p:txBody>
      </p:sp>
      <p:sp>
        <p:nvSpPr>
          <p:cNvPr id="3" name="Segnaposto numero diapositiva 2">
            <a:extLst>
              <a:ext uri="{FF2B5EF4-FFF2-40B4-BE49-F238E27FC236}">
                <a16:creationId xmlns:a16="http://schemas.microsoft.com/office/drawing/2014/main" id="{C11EB5B7-9FCC-4F55-BA5C-6A12C7390EDF}"/>
              </a:ext>
            </a:extLst>
          </p:cNvPr>
          <p:cNvSpPr>
            <a:spLocks noGrp="1"/>
          </p:cNvSpPr>
          <p:nvPr>
            <p:ph type="sldNum" sz="quarter" idx="11"/>
          </p:nvPr>
        </p:nvSpPr>
        <p:spPr>
          <a:xfrm>
            <a:off x="7928637" y="6033479"/>
            <a:ext cx="586712" cy="365125"/>
          </a:xfrm>
        </p:spPr>
        <p:txBody>
          <a:bodyPr vert="horz" lIns="91440" tIns="45720" rIns="91440" bIns="45720" rtlCol="0" anchor="ctr">
            <a:normAutofit/>
          </a:bodyPr>
          <a:lstStyle/>
          <a:p>
            <a:pPr>
              <a:spcAft>
                <a:spcPts val="600"/>
              </a:spcAft>
            </a:pPr>
            <a:fld id="{B2B9E88E-19D3-4990-B145-57AFB8271CC9}" type="slidenum">
              <a:rPr lang="en-US" sz="900">
                <a:solidFill>
                  <a:schemeClr val="tx1">
                    <a:alpha val="80000"/>
                  </a:schemeClr>
                </a:solidFill>
                <a:latin typeface="+mn-lt"/>
              </a:rPr>
              <a:pPr>
                <a:spcAft>
                  <a:spcPts val="600"/>
                </a:spcAft>
              </a:pPr>
              <a:t>2</a:t>
            </a:fld>
            <a:endParaRPr lang="en-US" sz="900">
              <a:solidFill>
                <a:schemeClr val="tx1">
                  <a:alpha val="80000"/>
                </a:schemeClr>
              </a:solidFill>
              <a:latin typeface="+mn-lt"/>
            </a:endParaRPr>
          </a:p>
        </p:txBody>
      </p:sp>
      <p:sp>
        <p:nvSpPr>
          <p:cNvPr id="4" name="CasellaDiTesto 3">
            <a:extLst>
              <a:ext uri="{FF2B5EF4-FFF2-40B4-BE49-F238E27FC236}">
                <a16:creationId xmlns:a16="http://schemas.microsoft.com/office/drawing/2014/main" id="{E53F9149-D132-4419-BE38-08944537A146}"/>
              </a:ext>
            </a:extLst>
          </p:cNvPr>
          <p:cNvSpPr txBox="1"/>
          <p:nvPr/>
        </p:nvSpPr>
        <p:spPr>
          <a:xfrm>
            <a:off x="3732023" y="459396"/>
            <a:ext cx="4783327" cy="5633900"/>
          </a:xfrm>
          <a:prstGeom prst="rect">
            <a:avLst/>
          </a:prstGeom>
        </p:spPr>
        <p:txBody>
          <a:bodyPr vert="horz" lIns="91440" tIns="45720" rIns="91440" bIns="45720" rtlCol="0" anchor="ctr">
            <a:normAutofit fontScale="40000" lnSpcReduction="20000"/>
          </a:bodyPr>
          <a:lstStyle/>
          <a:p>
            <a:pPr marL="114300">
              <a:lnSpc>
                <a:spcPct val="90000"/>
              </a:lnSpc>
              <a:spcAft>
                <a:spcPts val="600"/>
              </a:spcAft>
            </a:pPr>
            <a:endParaRPr lang="en-US" sz="2900" b="1" dirty="0">
              <a:latin typeface="+mn-lt"/>
            </a:endParaRPr>
          </a:p>
          <a:p>
            <a:pPr marL="114300">
              <a:lnSpc>
                <a:spcPct val="90000"/>
              </a:lnSpc>
              <a:spcAft>
                <a:spcPts val="600"/>
              </a:spcAft>
            </a:pPr>
            <a:endParaRPr lang="en-US" sz="2900" b="1" dirty="0">
              <a:latin typeface="+mn-lt"/>
            </a:endParaRPr>
          </a:p>
          <a:p>
            <a:pPr marL="457200" indent="-342900">
              <a:lnSpc>
                <a:spcPct val="90000"/>
              </a:lnSpc>
              <a:spcAft>
                <a:spcPts val="600"/>
              </a:spcAft>
              <a:buFont typeface="+mj-lt"/>
              <a:buAutoNum type="arabicPeriod"/>
            </a:pPr>
            <a:r>
              <a:rPr lang="en-US" sz="3800" b="1" dirty="0" err="1">
                <a:solidFill>
                  <a:srgbClr val="002060"/>
                </a:solidFill>
                <a:latin typeface="+mj-lt"/>
              </a:rPr>
              <a:t>Generazione</a:t>
            </a:r>
            <a:r>
              <a:rPr lang="en-US" sz="3800" b="1" dirty="0">
                <a:solidFill>
                  <a:srgbClr val="002060"/>
                </a:solidFill>
                <a:latin typeface="+mj-lt"/>
              </a:rPr>
              <a:t> zeta: </a:t>
            </a:r>
            <a:r>
              <a:rPr lang="en-US" sz="3800" b="1" dirty="0" err="1">
                <a:solidFill>
                  <a:srgbClr val="002060"/>
                </a:solidFill>
                <a:latin typeface="+mj-lt"/>
              </a:rPr>
              <a:t>un’incognita</a:t>
            </a:r>
            <a:r>
              <a:rPr lang="en-US" sz="3800" b="1" dirty="0">
                <a:solidFill>
                  <a:srgbClr val="002060"/>
                </a:solidFill>
                <a:latin typeface="+mj-lt"/>
              </a:rPr>
              <a:t> </a:t>
            </a:r>
            <a:r>
              <a:rPr lang="en-US" sz="3800" b="1" dirty="0" err="1">
                <a:solidFill>
                  <a:srgbClr val="002060"/>
                </a:solidFill>
                <a:latin typeface="+mj-lt"/>
              </a:rPr>
              <a:t>ancora</a:t>
            </a:r>
            <a:r>
              <a:rPr lang="en-US" sz="3800" b="1" dirty="0">
                <a:solidFill>
                  <a:srgbClr val="002060"/>
                </a:solidFill>
                <a:latin typeface="+mj-lt"/>
              </a:rPr>
              <a:t> da </a:t>
            </a:r>
            <a:r>
              <a:rPr lang="en-US" sz="3800" b="1" dirty="0" err="1">
                <a:solidFill>
                  <a:srgbClr val="002060"/>
                </a:solidFill>
                <a:latin typeface="+mj-lt"/>
              </a:rPr>
              <a:t>decifrare</a:t>
            </a:r>
            <a:endParaRPr lang="en-US" sz="3800" b="1" dirty="0">
              <a:solidFill>
                <a:srgbClr val="002060"/>
              </a:solidFill>
              <a:latin typeface="+mj-lt"/>
            </a:endParaRPr>
          </a:p>
          <a:p>
            <a:pPr marL="742950" lvl="1" indent="-228600">
              <a:lnSpc>
                <a:spcPct val="90000"/>
              </a:lnSpc>
              <a:spcAft>
                <a:spcPts val="600"/>
              </a:spcAft>
              <a:buFont typeface="Arial" panose="020B0604020202020204" pitchFamily="34" charset="0"/>
              <a:buChar char="•"/>
            </a:pPr>
            <a:r>
              <a:rPr lang="en-US" sz="3800" dirty="0">
                <a:solidFill>
                  <a:srgbClr val="002060"/>
                </a:solidFill>
                <a:latin typeface="+mj-lt"/>
              </a:rPr>
              <a:t>Chi </a:t>
            </a:r>
            <a:r>
              <a:rPr lang="en-US" sz="3800" dirty="0" err="1">
                <a:solidFill>
                  <a:srgbClr val="002060"/>
                </a:solidFill>
                <a:latin typeface="+mj-lt"/>
              </a:rPr>
              <a:t>sono</a:t>
            </a:r>
            <a:r>
              <a:rPr lang="en-US" sz="3800" dirty="0">
                <a:solidFill>
                  <a:srgbClr val="002060"/>
                </a:solidFill>
                <a:latin typeface="+mj-lt"/>
              </a:rPr>
              <a:t> </a:t>
            </a:r>
            <a:r>
              <a:rPr lang="en-US" sz="3800" dirty="0" err="1">
                <a:solidFill>
                  <a:srgbClr val="002060"/>
                </a:solidFill>
                <a:latin typeface="+mj-lt"/>
              </a:rPr>
              <a:t>gli</a:t>
            </a:r>
            <a:r>
              <a:rPr lang="en-US" sz="3800" dirty="0">
                <a:solidFill>
                  <a:srgbClr val="002060"/>
                </a:solidFill>
                <a:latin typeface="+mj-lt"/>
              </a:rPr>
              <a:t> </a:t>
            </a:r>
            <a:r>
              <a:rPr lang="en-US" sz="3800" dirty="0" err="1">
                <a:solidFill>
                  <a:srgbClr val="002060"/>
                </a:solidFill>
                <a:latin typeface="+mj-lt"/>
              </a:rPr>
              <a:t>adolescenti</a:t>
            </a:r>
            <a:r>
              <a:rPr lang="en-US" sz="3800" dirty="0">
                <a:solidFill>
                  <a:srgbClr val="002060"/>
                </a:solidFill>
                <a:latin typeface="+mj-lt"/>
              </a:rPr>
              <a:t> di </a:t>
            </a:r>
            <a:r>
              <a:rPr lang="en-US" sz="3800" dirty="0" err="1">
                <a:solidFill>
                  <a:srgbClr val="002060"/>
                </a:solidFill>
                <a:latin typeface="+mj-lt"/>
              </a:rPr>
              <a:t>oggi</a:t>
            </a:r>
            <a:r>
              <a:rPr lang="en-US" sz="3800" dirty="0">
                <a:solidFill>
                  <a:srgbClr val="002060"/>
                </a:solidFill>
                <a:latin typeface="+mj-lt"/>
              </a:rPr>
              <a:t>?</a:t>
            </a:r>
          </a:p>
          <a:p>
            <a:pPr marL="742950" lvl="1" indent="-228600">
              <a:lnSpc>
                <a:spcPct val="90000"/>
              </a:lnSpc>
              <a:spcAft>
                <a:spcPts val="600"/>
              </a:spcAft>
              <a:buFont typeface="Arial" panose="020B0604020202020204" pitchFamily="34" charset="0"/>
              <a:buChar char="•"/>
            </a:pPr>
            <a:r>
              <a:rPr lang="en-US" sz="3800" dirty="0">
                <a:solidFill>
                  <a:srgbClr val="002060"/>
                </a:solidFill>
                <a:latin typeface="+mj-lt"/>
              </a:rPr>
              <a:t>In </a:t>
            </a:r>
            <a:r>
              <a:rPr lang="en-US" sz="3800" dirty="0" err="1">
                <a:solidFill>
                  <a:srgbClr val="002060"/>
                </a:solidFill>
                <a:latin typeface="+mj-lt"/>
              </a:rPr>
              <a:t>cosa</a:t>
            </a:r>
            <a:r>
              <a:rPr lang="en-US" sz="3800" dirty="0">
                <a:solidFill>
                  <a:srgbClr val="002060"/>
                </a:solidFill>
                <a:latin typeface="+mj-lt"/>
              </a:rPr>
              <a:t> </a:t>
            </a:r>
            <a:r>
              <a:rPr lang="en-US" sz="3800" dirty="0" err="1">
                <a:solidFill>
                  <a:srgbClr val="002060"/>
                </a:solidFill>
                <a:latin typeface="+mj-lt"/>
              </a:rPr>
              <a:t>si</a:t>
            </a:r>
            <a:r>
              <a:rPr lang="en-US" sz="3800" dirty="0">
                <a:solidFill>
                  <a:srgbClr val="002060"/>
                </a:solidFill>
                <a:latin typeface="+mj-lt"/>
              </a:rPr>
              <a:t> </a:t>
            </a:r>
            <a:r>
              <a:rPr lang="en-US" sz="3800" dirty="0" err="1">
                <a:solidFill>
                  <a:srgbClr val="002060"/>
                </a:solidFill>
                <a:latin typeface="+mj-lt"/>
              </a:rPr>
              <a:t>differenziano</a:t>
            </a:r>
            <a:r>
              <a:rPr lang="en-US" sz="3800" dirty="0">
                <a:solidFill>
                  <a:srgbClr val="002060"/>
                </a:solidFill>
                <a:latin typeface="+mj-lt"/>
              </a:rPr>
              <a:t> </a:t>
            </a:r>
            <a:r>
              <a:rPr lang="en-US" sz="3800" dirty="0" err="1">
                <a:solidFill>
                  <a:srgbClr val="002060"/>
                </a:solidFill>
                <a:latin typeface="+mj-lt"/>
              </a:rPr>
              <a:t>dai</a:t>
            </a:r>
            <a:r>
              <a:rPr lang="en-US" sz="3800" dirty="0">
                <a:solidFill>
                  <a:srgbClr val="002060"/>
                </a:solidFill>
                <a:latin typeface="+mj-lt"/>
              </a:rPr>
              <a:t> </a:t>
            </a:r>
            <a:r>
              <a:rPr lang="en-US" sz="3800" dirty="0" err="1">
                <a:solidFill>
                  <a:srgbClr val="002060"/>
                </a:solidFill>
                <a:latin typeface="+mj-lt"/>
              </a:rPr>
              <a:t>loro</a:t>
            </a:r>
            <a:r>
              <a:rPr lang="en-US" sz="3800" dirty="0">
                <a:solidFill>
                  <a:srgbClr val="002060"/>
                </a:solidFill>
                <a:latin typeface="+mj-lt"/>
              </a:rPr>
              <a:t> «</a:t>
            </a:r>
            <a:r>
              <a:rPr lang="en-US" sz="3800" dirty="0" err="1">
                <a:solidFill>
                  <a:srgbClr val="002060"/>
                </a:solidFill>
                <a:latin typeface="+mj-lt"/>
              </a:rPr>
              <a:t>fratelli</a:t>
            </a:r>
            <a:r>
              <a:rPr lang="en-US" sz="3800" dirty="0">
                <a:solidFill>
                  <a:srgbClr val="002060"/>
                </a:solidFill>
                <a:latin typeface="+mj-lt"/>
              </a:rPr>
              <a:t> </a:t>
            </a:r>
            <a:r>
              <a:rPr lang="en-US" sz="3800" dirty="0" err="1">
                <a:solidFill>
                  <a:srgbClr val="002060"/>
                </a:solidFill>
                <a:latin typeface="+mj-lt"/>
              </a:rPr>
              <a:t>maggiori</a:t>
            </a:r>
            <a:r>
              <a:rPr lang="en-US" sz="3800" dirty="0">
                <a:solidFill>
                  <a:srgbClr val="002060"/>
                </a:solidFill>
                <a:latin typeface="+mj-lt"/>
              </a:rPr>
              <a:t> Millennials»?</a:t>
            </a:r>
          </a:p>
          <a:p>
            <a:pPr marL="742950" lvl="1" indent="-228600">
              <a:lnSpc>
                <a:spcPct val="90000"/>
              </a:lnSpc>
              <a:spcAft>
                <a:spcPts val="600"/>
              </a:spcAft>
              <a:buFont typeface="Arial" panose="020B0604020202020204" pitchFamily="34" charset="0"/>
              <a:buChar char="•"/>
            </a:pPr>
            <a:r>
              <a:rPr lang="en-US" sz="3800" dirty="0" err="1">
                <a:solidFill>
                  <a:srgbClr val="002060"/>
                </a:solidFill>
                <a:latin typeface="+mj-lt"/>
              </a:rPr>
              <a:t>Cos’è</a:t>
            </a:r>
            <a:r>
              <a:rPr lang="en-US" sz="3800" dirty="0">
                <a:solidFill>
                  <a:srgbClr val="002060"/>
                </a:solidFill>
                <a:latin typeface="+mj-lt"/>
              </a:rPr>
              <a:t> </a:t>
            </a:r>
            <a:r>
              <a:rPr lang="en-US" sz="3800" dirty="0" err="1">
                <a:solidFill>
                  <a:srgbClr val="002060"/>
                </a:solidFill>
                <a:latin typeface="+mj-lt"/>
              </a:rPr>
              <a:t>l’indagine</a:t>
            </a:r>
            <a:r>
              <a:rPr lang="en-US" sz="3800" dirty="0">
                <a:solidFill>
                  <a:srgbClr val="002060"/>
                </a:solidFill>
                <a:latin typeface="+mj-lt"/>
              </a:rPr>
              <a:t> «</a:t>
            </a:r>
            <a:r>
              <a:rPr lang="en-US" sz="3800" dirty="0" err="1">
                <a:solidFill>
                  <a:srgbClr val="002060"/>
                </a:solidFill>
                <a:latin typeface="+mj-lt"/>
              </a:rPr>
              <a:t>generazione</a:t>
            </a:r>
            <a:r>
              <a:rPr lang="en-US" sz="3800" dirty="0">
                <a:solidFill>
                  <a:srgbClr val="002060"/>
                </a:solidFill>
                <a:latin typeface="+mj-lt"/>
              </a:rPr>
              <a:t> zeta»?</a:t>
            </a:r>
          </a:p>
          <a:p>
            <a:pPr lvl="1" indent="-228600">
              <a:lnSpc>
                <a:spcPct val="90000"/>
              </a:lnSpc>
              <a:spcAft>
                <a:spcPts val="600"/>
              </a:spcAft>
              <a:buFont typeface="Arial" panose="020B0604020202020204" pitchFamily="34" charset="0"/>
              <a:buChar char="•"/>
            </a:pPr>
            <a:endParaRPr lang="en-US" sz="3800" dirty="0">
              <a:solidFill>
                <a:srgbClr val="002060"/>
              </a:solidFill>
              <a:latin typeface="+mj-lt"/>
            </a:endParaRPr>
          </a:p>
          <a:p>
            <a:pPr marL="457200" indent="-342900">
              <a:lnSpc>
                <a:spcPct val="90000"/>
              </a:lnSpc>
              <a:spcAft>
                <a:spcPts val="600"/>
              </a:spcAft>
              <a:buFont typeface="+mj-lt"/>
              <a:buAutoNum type="arabicPeriod"/>
            </a:pPr>
            <a:r>
              <a:rPr lang="en-US" sz="3800" b="1" dirty="0">
                <a:solidFill>
                  <a:srgbClr val="002060"/>
                </a:solidFill>
                <a:latin typeface="+mj-lt"/>
              </a:rPr>
              <a:t>Positive Youth Development: </a:t>
            </a:r>
            <a:r>
              <a:rPr lang="en-US" sz="3800" b="1" dirty="0" err="1">
                <a:solidFill>
                  <a:srgbClr val="002060"/>
                </a:solidFill>
                <a:latin typeface="+mj-lt"/>
              </a:rPr>
              <a:t>guardare</a:t>
            </a:r>
            <a:r>
              <a:rPr lang="en-US" sz="3800" b="1" dirty="0">
                <a:solidFill>
                  <a:srgbClr val="002060"/>
                </a:solidFill>
                <a:latin typeface="+mj-lt"/>
              </a:rPr>
              <a:t> ai </a:t>
            </a:r>
            <a:r>
              <a:rPr lang="en-US" sz="3800" b="1" dirty="0" err="1">
                <a:solidFill>
                  <a:srgbClr val="002060"/>
                </a:solidFill>
                <a:latin typeface="+mj-lt"/>
              </a:rPr>
              <a:t>giovani</a:t>
            </a:r>
            <a:r>
              <a:rPr lang="en-US" sz="3800" b="1" dirty="0">
                <a:solidFill>
                  <a:srgbClr val="002060"/>
                </a:solidFill>
                <a:latin typeface="+mj-lt"/>
              </a:rPr>
              <a:t> con fiducia e </a:t>
            </a:r>
            <a:r>
              <a:rPr lang="en-US" sz="3800" b="1" dirty="0" err="1">
                <a:solidFill>
                  <a:srgbClr val="002060"/>
                </a:solidFill>
                <a:latin typeface="+mj-lt"/>
              </a:rPr>
              <a:t>speranza</a:t>
            </a:r>
            <a:endParaRPr lang="en-US" sz="3800" b="1" dirty="0">
              <a:solidFill>
                <a:srgbClr val="002060"/>
              </a:solidFill>
              <a:latin typeface="+mj-lt"/>
            </a:endParaRPr>
          </a:p>
          <a:p>
            <a:pPr marL="800100" lvl="1" indent="-228600">
              <a:lnSpc>
                <a:spcPct val="90000"/>
              </a:lnSpc>
              <a:spcAft>
                <a:spcPts val="600"/>
              </a:spcAft>
              <a:buFont typeface="Arial" panose="020B0604020202020204" pitchFamily="34" charset="0"/>
              <a:buChar char="•"/>
            </a:pPr>
            <a:r>
              <a:rPr lang="en-US" sz="3800" dirty="0" err="1">
                <a:solidFill>
                  <a:srgbClr val="002060"/>
                </a:solidFill>
                <a:latin typeface="+mj-lt"/>
              </a:rPr>
              <a:t>Quali</a:t>
            </a:r>
            <a:r>
              <a:rPr lang="en-US" sz="3800" dirty="0">
                <a:solidFill>
                  <a:srgbClr val="002060"/>
                </a:solidFill>
                <a:latin typeface="+mj-lt"/>
              </a:rPr>
              <a:t> </a:t>
            </a:r>
            <a:r>
              <a:rPr lang="en-US" sz="3800" dirty="0" err="1">
                <a:solidFill>
                  <a:srgbClr val="002060"/>
                </a:solidFill>
                <a:latin typeface="+mj-lt"/>
              </a:rPr>
              <a:t>sono</a:t>
            </a:r>
            <a:r>
              <a:rPr lang="en-US" sz="3800" dirty="0">
                <a:solidFill>
                  <a:srgbClr val="002060"/>
                </a:solidFill>
                <a:latin typeface="+mj-lt"/>
              </a:rPr>
              <a:t> le </a:t>
            </a:r>
            <a:r>
              <a:rPr lang="en-US" sz="3800" dirty="0" err="1">
                <a:solidFill>
                  <a:srgbClr val="002060"/>
                </a:solidFill>
                <a:latin typeface="+mj-lt"/>
              </a:rPr>
              <a:t>risorse</a:t>
            </a:r>
            <a:r>
              <a:rPr lang="en-US" sz="3800" dirty="0">
                <a:solidFill>
                  <a:srgbClr val="002060"/>
                </a:solidFill>
                <a:latin typeface="+mj-lt"/>
              </a:rPr>
              <a:t> e le </a:t>
            </a:r>
            <a:r>
              <a:rPr lang="en-US" sz="3800" dirty="0" err="1">
                <a:solidFill>
                  <a:srgbClr val="002060"/>
                </a:solidFill>
                <a:latin typeface="+mj-lt"/>
              </a:rPr>
              <a:t>sfide</a:t>
            </a:r>
            <a:r>
              <a:rPr lang="en-US" sz="3800" dirty="0">
                <a:solidFill>
                  <a:srgbClr val="002060"/>
                </a:solidFill>
                <a:latin typeface="+mj-lt"/>
              </a:rPr>
              <a:t> </a:t>
            </a:r>
            <a:r>
              <a:rPr lang="en-US" sz="3800" dirty="0" err="1">
                <a:solidFill>
                  <a:srgbClr val="002060"/>
                </a:solidFill>
                <a:latin typeface="+mj-lt"/>
              </a:rPr>
              <a:t>degli</a:t>
            </a:r>
            <a:r>
              <a:rPr lang="en-US" sz="3800" dirty="0">
                <a:solidFill>
                  <a:srgbClr val="002060"/>
                </a:solidFill>
                <a:latin typeface="+mj-lt"/>
              </a:rPr>
              <a:t> </a:t>
            </a:r>
            <a:r>
              <a:rPr lang="en-US" sz="3800" dirty="0" err="1">
                <a:solidFill>
                  <a:srgbClr val="002060"/>
                </a:solidFill>
                <a:latin typeface="+mj-lt"/>
              </a:rPr>
              <a:t>adolescenti</a:t>
            </a:r>
            <a:r>
              <a:rPr lang="en-US" sz="3800" dirty="0">
                <a:solidFill>
                  <a:srgbClr val="002060"/>
                </a:solidFill>
                <a:latin typeface="+mj-lt"/>
              </a:rPr>
              <a:t> di </a:t>
            </a:r>
            <a:r>
              <a:rPr lang="en-US" sz="3800" dirty="0" err="1">
                <a:solidFill>
                  <a:srgbClr val="002060"/>
                </a:solidFill>
                <a:latin typeface="+mj-lt"/>
              </a:rPr>
              <a:t>oggi</a:t>
            </a:r>
            <a:r>
              <a:rPr lang="en-US" sz="3800" dirty="0">
                <a:solidFill>
                  <a:srgbClr val="002060"/>
                </a:solidFill>
                <a:latin typeface="+mj-lt"/>
              </a:rPr>
              <a:t>?</a:t>
            </a:r>
          </a:p>
          <a:p>
            <a:pPr marL="800100" lvl="1" indent="-228600">
              <a:lnSpc>
                <a:spcPct val="90000"/>
              </a:lnSpc>
              <a:spcAft>
                <a:spcPts val="600"/>
              </a:spcAft>
              <a:buFont typeface="Arial" panose="020B0604020202020204" pitchFamily="34" charset="0"/>
              <a:buChar char="•"/>
            </a:pPr>
            <a:r>
              <a:rPr lang="en-US" sz="3800" dirty="0" err="1">
                <a:solidFill>
                  <a:srgbClr val="002060"/>
                </a:solidFill>
                <a:latin typeface="+mj-lt"/>
              </a:rPr>
              <a:t>Atto</a:t>
            </a:r>
            <a:r>
              <a:rPr lang="en-US" sz="3800" dirty="0">
                <a:solidFill>
                  <a:srgbClr val="002060"/>
                </a:solidFill>
                <a:latin typeface="+mj-lt"/>
              </a:rPr>
              <a:t> primo- come </a:t>
            </a:r>
            <a:r>
              <a:rPr lang="en-US" sz="3800" dirty="0" err="1">
                <a:solidFill>
                  <a:srgbClr val="002060"/>
                </a:solidFill>
                <a:latin typeface="+mj-lt"/>
              </a:rPr>
              <a:t>gli</a:t>
            </a:r>
            <a:r>
              <a:rPr lang="en-US" sz="3800" dirty="0">
                <a:solidFill>
                  <a:srgbClr val="002060"/>
                </a:solidFill>
                <a:latin typeface="+mj-lt"/>
              </a:rPr>
              <a:t> </a:t>
            </a:r>
            <a:r>
              <a:rPr lang="en-US" sz="3800" dirty="0" err="1">
                <a:solidFill>
                  <a:srgbClr val="002060"/>
                </a:solidFill>
                <a:latin typeface="+mj-lt"/>
              </a:rPr>
              <a:t>adulti</a:t>
            </a:r>
            <a:r>
              <a:rPr lang="en-US" sz="3800" dirty="0">
                <a:solidFill>
                  <a:srgbClr val="002060"/>
                </a:solidFill>
                <a:latin typeface="+mj-lt"/>
              </a:rPr>
              <a:t> </a:t>
            </a:r>
            <a:r>
              <a:rPr lang="en-US" sz="3800" dirty="0" err="1">
                <a:solidFill>
                  <a:srgbClr val="002060"/>
                </a:solidFill>
                <a:latin typeface="+mj-lt"/>
              </a:rPr>
              <a:t>vedono</a:t>
            </a:r>
            <a:r>
              <a:rPr lang="en-US" sz="3800" dirty="0">
                <a:solidFill>
                  <a:srgbClr val="002060"/>
                </a:solidFill>
                <a:latin typeface="+mj-lt"/>
              </a:rPr>
              <a:t> </a:t>
            </a:r>
            <a:r>
              <a:rPr lang="en-US" sz="3800" dirty="0" err="1">
                <a:solidFill>
                  <a:srgbClr val="002060"/>
                </a:solidFill>
                <a:latin typeface="+mj-lt"/>
              </a:rPr>
              <a:t>i</a:t>
            </a:r>
            <a:r>
              <a:rPr lang="en-US" sz="3800" dirty="0">
                <a:solidFill>
                  <a:srgbClr val="002060"/>
                </a:solidFill>
                <a:latin typeface="+mj-lt"/>
              </a:rPr>
              <a:t> </a:t>
            </a:r>
            <a:r>
              <a:rPr lang="en-US" sz="3800" dirty="0" err="1">
                <a:solidFill>
                  <a:srgbClr val="002060"/>
                </a:solidFill>
                <a:latin typeface="+mj-lt"/>
              </a:rPr>
              <a:t>giovani</a:t>
            </a:r>
            <a:endParaRPr lang="en-US" sz="3800" dirty="0">
              <a:solidFill>
                <a:srgbClr val="002060"/>
              </a:solidFill>
              <a:latin typeface="+mj-lt"/>
            </a:endParaRPr>
          </a:p>
          <a:p>
            <a:pPr marL="800100" lvl="1" indent="-228600">
              <a:lnSpc>
                <a:spcPct val="90000"/>
              </a:lnSpc>
              <a:spcAft>
                <a:spcPts val="600"/>
              </a:spcAft>
              <a:buFont typeface="Arial" panose="020B0604020202020204" pitchFamily="34" charset="0"/>
              <a:buChar char="•"/>
            </a:pPr>
            <a:r>
              <a:rPr lang="en-US" sz="3800" dirty="0" err="1">
                <a:solidFill>
                  <a:srgbClr val="002060"/>
                </a:solidFill>
                <a:latin typeface="+mj-lt"/>
              </a:rPr>
              <a:t>Atto</a:t>
            </a:r>
            <a:r>
              <a:rPr lang="en-US" sz="3800" dirty="0">
                <a:solidFill>
                  <a:srgbClr val="002060"/>
                </a:solidFill>
                <a:latin typeface="+mj-lt"/>
              </a:rPr>
              <a:t> secondo- come </a:t>
            </a:r>
            <a:r>
              <a:rPr lang="en-US" sz="3800" dirty="0" err="1">
                <a:solidFill>
                  <a:srgbClr val="002060"/>
                </a:solidFill>
                <a:latin typeface="+mj-lt"/>
              </a:rPr>
              <a:t>i</a:t>
            </a:r>
            <a:r>
              <a:rPr lang="en-US" sz="3800" dirty="0">
                <a:solidFill>
                  <a:srgbClr val="002060"/>
                </a:solidFill>
                <a:latin typeface="+mj-lt"/>
              </a:rPr>
              <a:t> </a:t>
            </a:r>
            <a:r>
              <a:rPr lang="en-US" sz="3800" dirty="0" err="1">
                <a:solidFill>
                  <a:srgbClr val="002060"/>
                </a:solidFill>
                <a:latin typeface="+mj-lt"/>
              </a:rPr>
              <a:t>giovani</a:t>
            </a:r>
            <a:r>
              <a:rPr lang="en-US" sz="3800" dirty="0">
                <a:solidFill>
                  <a:srgbClr val="002060"/>
                </a:solidFill>
                <a:latin typeface="+mj-lt"/>
              </a:rPr>
              <a:t> </a:t>
            </a:r>
            <a:r>
              <a:rPr lang="en-US" sz="3800" dirty="0" err="1">
                <a:solidFill>
                  <a:srgbClr val="002060"/>
                </a:solidFill>
                <a:latin typeface="+mj-lt"/>
              </a:rPr>
              <a:t>si</a:t>
            </a:r>
            <a:r>
              <a:rPr lang="en-US" sz="3800" dirty="0">
                <a:solidFill>
                  <a:srgbClr val="002060"/>
                </a:solidFill>
                <a:latin typeface="+mj-lt"/>
              </a:rPr>
              <a:t> </a:t>
            </a:r>
            <a:r>
              <a:rPr lang="en-US" sz="3800" dirty="0" err="1">
                <a:solidFill>
                  <a:srgbClr val="002060"/>
                </a:solidFill>
                <a:latin typeface="+mj-lt"/>
              </a:rPr>
              <a:t>percepiscono</a:t>
            </a:r>
            <a:endParaRPr lang="en-US" sz="3800" dirty="0">
              <a:solidFill>
                <a:srgbClr val="002060"/>
              </a:solidFill>
              <a:latin typeface="+mj-lt"/>
            </a:endParaRPr>
          </a:p>
          <a:p>
            <a:pPr lvl="1" indent="-228600">
              <a:lnSpc>
                <a:spcPct val="90000"/>
              </a:lnSpc>
              <a:spcAft>
                <a:spcPts val="600"/>
              </a:spcAft>
              <a:buFont typeface="Arial" panose="020B0604020202020204" pitchFamily="34" charset="0"/>
              <a:buChar char="•"/>
            </a:pPr>
            <a:endParaRPr lang="en-US" sz="3800" dirty="0">
              <a:solidFill>
                <a:srgbClr val="002060"/>
              </a:solidFill>
              <a:latin typeface="+mj-lt"/>
            </a:endParaRPr>
          </a:p>
          <a:p>
            <a:pPr marL="457200" indent="-342900">
              <a:lnSpc>
                <a:spcPct val="90000"/>
              </a:lnSpc>
              <a:spcAft>
                <a:spcPts val="600"/>
              </a:spcAft>
              <a:buFont typeface="+mj-lt"/>
              <a:buAutoNum type="arabicPeriod"/>
            </a:pPr>
            <a:r>
              <a:rPr lang="en-US" sz="3800" b="1" dirty="0">
                <a:solidFill>
                  <a:srgbClr val="002060"/>
                </a:solidFill>
                <a:latin typeface="+mj-lt"/>
              </a:rPr>
              <a:t>La </a:t>
            </a:r>
            <a:r>
              <a:rPr lang="en-US" sz="3800" b="1" dirty="0" err="1">
                <a:solidFill>
                  <a:srgbClr val="002060"/>
                </a:solidFill>
                <a:latin typeface="+mj-lt"/>
              </a:rPr>
              <a:t>partecipazione</a:t>
            </a:r>
            <a:r>
              <a:rPr lang="en-US" sz="3800" b="1" dirty="0">
                <a:solidFill>
                  <a:srgbClr val="002060"/>
                </a:solidFill>
                <a:latin typeface="+mj-lt"/>
              </a:rPr>
              <a:t> </a:t>
            </a:r>
            <a:r>
              <a:rPr lang="en-US" sz="3800" b="1" dirty="0" err="1">
                <a:solidFill>
                  <a:srgbClr val="002060"/>
                </a:solidFill>
                <a:latin typeface="+mj-lt"/>
              </a:rPr>
              <a:t>degli</a:t>
            </a:r>
            <a:r>
              <a:rPr lang="en-US" sz="3800" b="1" dirty="0">
                <a:solidFill>
                  <a:srgbClr val="002060"/>
                </a:solidFill>
                <a:latin typeface="+mj-lt"/>
              </a:rPr>
              <a:t> </a:t>
            </a:r>
            <a:r>
              <a:rPr lang="en-US" sz="3800" b="1" dirty="0" err="1">
                <a:solidFill>
                  <a:srgbClr val="002060"/>
                </a:solidFill>
                <a:latin typeface="+mj-lt"/>
              </a:rPr>
              <a:t>adolescenti</a:t>
            </a:r>
            <a:r>
              <a:rPr lang="en-US" sz="3800" b="1" dirty="0">
                <a:solidFill>
                  <a:srgbClr val="002060"/>
                </a:solidFill>
                <a:latin typeface="+mj-lt"/>
              </a:rPr>
              <a:t> </a:t>
            </a:r>
            <a:r>
              <a:rPr lang="en-US" sz="3800" b="1" dirty="0" err="1">
                <a:solidFill>
                  <a:srgbClr val="002060"/>
                </a:solidFill>
                <a:latin typeface="+mj-lt"/>
              </a:rPr>
              <a:t>nei</a:t>
            </a:r>
            <a:r>
              <a:rPr lang="en-US" sz="3800" b="1" dirty="0">
                <a:solidFill>
                  <a:srgbClr val="002060"/>
                </a:solidFill>
                <a:latin typeface="+mj-lt"/>
              </a:rPr>
              <a:t> </a:t>
            </a:r>
            <a:r>
              <a:rPr lang="en-US" sz="3800" b="1" dirty="0" err="1">
                <a:solidFill>
                  <a:srgbClr val="002060"/>
                </a:solidFill>
                <a:latin typeface="+mj-lt"/>
              </a:rPr>
              <a:t>loro</a:t>
            </a:r>
            <a:r>
              <a:rPr lang="en-US" sz="3800" b="1" dirty="0">
                <a:solidFill>
                  <a:srgbClr val="002060"/>
                </a:solidFill>
                <a:latin typeface="+mj-lt"/>
              </a:rPr>
              <a:t> </a:t>
            </a:r>
            <a:r>
              <a:rPr lang="en-US" sz="3800" b="1" dirty="0" err="1">
                <a:solidFill>
                  <a:srgbClr val="002060"/>
                </a:solidFill>
                <a:latin typeface="+mj-lt"/>
              </a:rPr>
              <a:t>contesti</a:t>
            </a:r>
            <a:r>
              <a:rPr lang="en-US" sz="3800" b="1" dirty="0">
                <a:solidFill>
                  <a:srgbClr val="002060"/>
                </a:solidFill>
                <a:latin typeface="+mj-lt"/>
              </a:rPr>
              <a:t> di vita: </a:t>
            </a:r>
            <a:r>
              <a:rPr lang="en-US" sz="3800" b="1" dirty="0" err="1">
                <a:solidFill>
                  <a:srgbClr val="002060"/>
                </a:solidFill>
                <a:latin typeface="+mj-lt"/>
              </a:rPr>
              <a:t>scuola</a:t>
            </a:r>
            <a:r>
              <a:rPr lang="en-US" sz="3800" b="1" dirty="0">
                <a:solidFill>
                  <a:srgbClr val="002060"/>
                </a:solidFill>
                <a:latin typeface="+mj-lt"/>
              </a:rPr>
              <a:t>, </a:t>
            </a:r>
            <a:r>
              <a:rPr lang="en-US" sz="3800" b="1" dirty="0" err="1">
                <a:solidFill>
                  <a:srgbClr val="002060"/>
                </a:solidFill>
                <a:latin typeface="+mj-lt"/>
              </a:rPr>
              <a:t>famiglia</a:t>
            </a:r>
            <a:r>
              <a:rPr lang="en-US" sz="3800" b="1" dirty="0">
                <a:solidFill>
                  <a:srgbClr val="002060"/>
                </a:solidFill>
                <a:latin typeface="+mj-lt"/>
              </a:rPr>
              <a:t> e </a:t>
            </a:r>
            <a:r>
              <a:rPr lang="en-US" sz="3800" b="1" dirty="0" err="1">
                <a:solidFill>
                  <a:srgbClr val="002060"/>
                </a:solidFill>
                <a:latin typeface="+mj-lt"/>
              </a:rPr>
              <a:t>comunità</a:t>
            </a:r>
            <a:endParaRPr lang="en-US" sz="3800" b="1" dirty="0">
              <a:solidFill>
                <a:srgbClr val="002060"/>
              </a:solidFill>
              <a:latin typeface="+mj-lt"/>
            </a:endParaRPr>
          </a:p>
          <a:p>
            <a:pPr marL="800100" lvl="1" indent="-228600">
              <a:lnSpc>
                <a:spcPct val="90000"/>
              </a:lnSpc>
              <a:spcAft>
                <a:spcPts val="600"/>
              </a:spcAft>
              <a:buFont typeface="Arial" panose="020B0604020202020204" pitchFamily="34" charset="0"/>
              <a:buChar char="•"/>
            </a:pPr>
            <a:r>
              <a:rPr lang="en-US" sz="3800" dirty="0">
                <a:solidFill>
                  <a:srgbClr val="002060"/>
                </a:solidFill>
                <a:latin typeface="+mj-lt"/>
              </a:rPr>
              <a:t>Cosa </a:t>
            </a:r>
            <a:r>
              <a:rPr lang="en-US" sz="3800" dirty="0" err="1">
                <a:solidFill>
                  <a:srgbClr val="002060"/>
                </a:solidFill>
                <a:latin typeface="+mj-lt"/>
              </a:rPr>
              <a:t>vuol</a:t>
            </a:r>
            <a:r>
              <a:rPr lang="en-US" sz="3800" dirty="0">
                <a:solidFill>
                  <a:srgbClr val="002060"/>
                </a:solidFill>
                <a:latin typeface="+mj-lt"/>
              </a:rPr>
              <a:t> dire </a:t>
            </a:r>
            <a:r>
              <a:rPr lang="en-US" sz="3800" dirty="0" err="1">
                <a:solidFill>
                  <a:srgbClr val="002060"/>
                </a:solidFill>
                <a:latin typeface="+mj-lt"/>
              </a:rPr>
              <a:t>partecipazione</a:t>
            </a:r>
            <a:r>
              <a:rPr lang="en-US" sz="3800" dirty="0">
                <a:solidFill>
                  <a:srgbClr val="002060"/>
                </a:solidFill>
                <a:latin typeface="+mj-lt"/>
              </a:rPr>
              <a:t> </a:t>
            </a:r>
            <a:r>
              <a:rPr lang="en-US" sz="3800" dirty="0" err="1">
                <a:solidFill>
                  <a:srgbClr val="002060"/>
                </a:solidFill>
                <a:latin typeface="+mj-lt"/>
              </a:rPr>
              <a:t>oggi</a:t>
            </a:r>
            <a:r>
              <a:rPr lang="en-US" sz="3800" dirty="0">
                <a:solidFill>
                  <a:srgbClr val="002060"/>
                </a:solidFill>
                <a:latin typeface="+mj-lt"/>
              </a:rPr>
              <a:t>?</a:t>
            </a:r>
          </a:p>
          <a:p>
            <a:pPr marL="800100" lvl="1" indent="-228600">
              <a:lnSpc>
                <a:spcPct val="90000"/>
              </a:lnSpc>
              <a:spcAft>
                <a:spcPts val="600"/>
              </a:spcAft>
              <a:buFont typeface="Arial" panose="020B0604020202020204" pitchFamily="34" charset="0"/>
              <a:buChar char="•"/>
            </a:pPr>
            <a:r>
              <a:rPr lang="en-US" sz="3800" dirty="0" err="1">
                <a:solidFill>
                  <a:srgbClr val="002060"/>
                </a:solidFill>
                <a:latin typeface="+mj-lt"/>
              </a:rPr>
              <a:t>Perché</a:t>
            </a:r>
            <a:r>
              <a:rPr lang="en-US" sz="3800" dirty="0">
                <a:solidFill>
                  <a:srgbClr val="002060"/>
                </a:solidFill>
                <a:latin typeface="+mj-lt"/>
              </a:rPr>
              <a:t> e come </a:t>
            </a:r>
            <a:r>
              <a:rPr lang="en-US" sz="3800" dirty="0" err="1">
                <a:solidFill>
                  <a:srgbClr val="002060"/>
                </a:solidFill>
                <a:latin typeface="+mj-lt"/>
              </a:rPr>
              <a:t>promuoverla</a:t>
            </a:r>
            <a:endParaRPr lang="en-US" sz="3800" dirty="0">
              <a:solidFill>
                <a:srgbClr val="002060"/>
              </a:solidFill>
              <a:latin typeface="+mj-lt"/>
            </a:endParaRPr>
          </a:p>
          <a:p>
            <a:pPr marL="800100" lvl="1" indent="-228600">
              <a:lnSpc>
                <a:spcPct val="90000"/>
              </a:lnSpc>
              <a:spcAft>
                <a:spcPts val="600"/>
              </a:spcAft>
              <a:buFont typeface="Arial" panose="020B0604020202020204" pitchFamily="34" charset="0"/>
              <a:buChar char="•"/>
            </a:pPr>
            <a:r>
              <a:rPr lang="en-US" sz="3800" dirty="0" err="1">
                <a:solidFill>
                  <a:srgbClr val="002060"/>
                </a:solidFill>
                <a:latin typeface="+mj-lt"/>
              </a:rPr>
              <a:t>Atto</a:t>
            </a:r>
            <a:r>
              <a:rPr lang="en-US" sz="3800" dirty="0">
                <a:solidFill>
                  <a:srgbClr val="002060"/>
                </a:solidFill>
                <a:latin typeface="+mj-lt"/>
              </a:rPr>
              <a:t> </a:t>
            </a:r>
            <a:r>
              <a:rPr lang="en-US" sz="3800" dirty="0" err="1">
                <a:solidFill>
                  <a:srgbClr val="002060"/>
                </a:solidFill>
                <a:latin typeface="+mj-lt"/>
              </a:rPr>
              <a:t>terzo</a:t>
            </a:r>
            <a:r>
              <a:rPr lang="en-US" sz="3800" dirty="0">
                <a:solidFill>
                  <a:srgbClr val="002060"/>
                </a:solidFill>
                <a:latin typeface="+mj-lt"/>
              </a:rPr>
              <a:t>- </a:t>
            </a:r>
            <a:r>
              <a:rPr lang="en-US" sz="3800" dirty="0" err="1">
                <a:solidFill>
                  <a:srgbClr val="002060"/>
                </a:solidFill>
                <a:latin typeface="+mj-lt"/>
              </a:rPr>
              <a:t>accompagnare</a:t>
            </a:r>
            <a:r>
              <a:rPr lang="en-US" sz="3800" dirty="0">
                <a:solidFill>
                  <a:srgbClr val="002060"/>
                </a:solidFill>
                <a:latin typeface="+mj-lt"/>
              </a:rPr>
              <a:t> e </a:t>
            </a:r>
            <a:r>
              <a:rPr lang="en-US" sz="3800" dirty="0" err="1">
                <a:solidFill>
                  <a:srgbClr val="002060"/>
                </a:solidFill>
                <a:latin typeface="+mj-lt"/>
              </a:rPr>
              <a:t>costruire</a:t>
            </a:r>
            <a:r>
              <a:rPr lang="en-US" sz="3800" dirty="0">
                <a:solidFill>
                  <a:srgbClr val="002060"/>
                </a:solidFill>
                <a:latin typeface="+mj-lt"/>
              </a:rPr>
              <a:t> </a:t>
            </a:r>
            <a:r>
              <a:rPr lang="en-US" sz="3800" dirty="0" err="1">
                <a:solidFill>
                  <a:srgbClr val="002060"/>
                </a:solidFill>
                <a:latin typeface="+mj-lt"/>
              </a:rPr>
              <a:t>patti</a:t>
            </a:r>
            <a:endParaRPr lang="en-US" sz="3800" dirty="0">
              <a:solidFill>
                <a:srgbClr val="002060"/>
              </a:solidFill>
              <a:latin typeface="+mj-lt"/>
            </a:endParaRPr>
          </a:p>
          <a:p>
            <a:pPr lvl="1" indent="-228600">
              <a:lnSpc>
                <a:spcPct val="90000"/>
              </a:lnSpc>
              <a:spcAft>
                <a:spcPts val="600"/>
              </a:spcAft>
              <a:buFont typeface="Arial" panose="020B0604020202020204" pitchFamily="34" charset="0"/>
              <a:buChar char="•"/>
            </a:pPr>
            <a:endParaRPr lang="en-US" sz="1500" dirty="0">
              <a:latin typeface="+mn-lt"/>
            </a:endParaRPr>
          </a:p>
          <a:p>
            <a:pPr marL="800100" lvl="1" indent="-228600">
              <a:lnSpc>
                <a:spcPct val="90000"/>
              </a:lnSpc>
              <a:spcAft>
                <a:spcPts val="600"/>
              </a:spcAft>
              <a:buFont typeface="Arial" panose="020B0604020202020204" pitchFamily="34" charset="0"/>
              <a:buChar char="•"/>
            </a:pPr>
            <a:endParaRPr lang="en-US" sz="1500" dirty="0">
              <a:latin typeface="+mn-lt"/>
            </a:endParaRPr>
          </a:p>
          <a:p>
            <a:pPr marL="342900" indent="-228600">
              <a:lnSpc>
                <a:spcPct val="90000"/>
              </a:lnSpc>
              <a:spcAft>
                <a:spcPts val="600"/>
              </a:spcAft>
              <a:buFont typeface="Arial" panose="020B0604020202020204" pitchFamily="34" charset="0"/>
              <a:buChar char="•"/>
            </a:pPr>
            <a:endParaRPr lang="en-US" sz="1500" dirty="0">
              <a:latin typeface="+mn-lt"/>
            </a:endParaRPr>
          </a:p>
        </p:txBody>
      </p:sp>
    </p:spTree>
    <p:extLst>
      <p:ext uri="{BB962C8B-B14F-4D97-AF65-F5344CB8AC3E}">
        <p14:creationId xmlns:p14="http://schemas.microsoft.com/office/powerpoint/2010/main" val="1295465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asellaDiTesto 2"/>
          <p:cNvSpPr txBox="1">
            <a:spLocks noChangeArrowheads="1"/>
          </p:cNvSpPr>
          <p:nvPr/>
        </p:nvSpPr>
        <p:spPr bwMode="auto">
          <a:xfrm>
            <a:off x="3251200" y="292387"/>
            <a:ext cx="53990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buNone/>
              <a:defRPr/>
            </a:pPr>
            <a:r>
              <a:rPr lang="it-IT" b="1" dirty="0">
                <a:solidFill>
                  <a:schemeClr val="accent1"/>
                </a:solidFill>
              </a:rPr>
              <a:t>E cosa trovano fuori da </a:t>
            </a:r>
            <a:r>
              <a:rPr lang="it-IT" b="1" dirty="0" err="1">
                <a:solidFill>
                  <a:schemeClr val="accent1"/>
                </a:solidFill>
              </a:rPr>
              <a:t>sè</a:t>
            </a:r>
            <a:r>
              <a:rPr lang="it-IT" b="1" dirty="0">
                <a:solidFill>
                  <a:schemeClr val="accent1"/>
                </a:solidFill>
              </a:rPr>
              <a:t>?</a:t>
            </a:r>
          </a:p>
        </p:txBody>
      </p:sp>
      <p:sp>
        <p:nvSpPr>
          <p:cNvPr id="2" name="CasellaDiTesto 1"/>
          <p:cNvSpPr txBox="1"/>
          <p:nvPr/>
        </p:nvSpPr>
        <p:spPr>
          <a:xfrm>
            <a:off x="323850" y="1628775"/>
            <a:ext cx="8326438" cy="1754326"/>
          </a:xfrm>
          <a:prstGeom prst="rect">
            <a:avLst/>
          </a:prstGeom>
          <a:noFill/>
        </p:spPr>
        <p:txBody>
          <a:bodyPr>
            <a:spAutoFit/>
          </a:bodyPr>
          <a:lstStyle/>
          <a:p>
            <a:pPr marL="342900" indent="-342900" algn="ctr">
              <a:buFont typeface="Wingdings" panose="05000000000000000000" pitchFamily="2" charset="2"/>
              <a:buChar char="ü"/>
              <a:defRPr/>
            </a:pPr>
            <a:r>
              <a:rPr lang="it-IT" sz="3600" b="1" dirty="0">
                <a:solidFill>
                  <a:srgbClr val="385D8A"/>
                </a:solidFill>
                <a:latin typeface="+mj-lt"/>
              </a:rPr>
              <a:t>Adulti spaesati, disorientati, incoerenti,  </a:t>
            </a:r>
            <a:r>
              <a:rPr lang="it-IT" sz="3600" b="1" dirty="0">
                <a:solidFill>
                  <a:srgbClr val="FFC000"/>
                </a:solidFill>
                <a:latin typeface="+mj-lt"/>
              </a:rPr>
              <a:t>incapaci di alleanze educative</a:t>
            </a:r>
          </a:p>
          <a:p>
            <a:pPr>
              <a:defRPr/>
            </a:pPr>
            <a:endParaRPr lang="it-IT" sz="3600" b="1" dirty="0">
              <a:solidFill>
                <a:srgbClr val="385D8A"/>
              </a:solidFill>
              <a:latin typeface="+mj-lt"/>
            </a:endParaRPr>
          </a:p>
        </p:txBody>
      </p:sp>
      <p:sp>
        <p:nvSpPr>
          <p:cNvPr id="3" name="Ovale 2"/>
          <p:cNvSpPr/>
          <p:nvPr/>
        </p:nvSpPr>
        <p:spPr>
          <a:xfrm>
            <a:off x="915988" y="4084638"/>
            <a:ext cx="3563937" cy="2016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b="1" dirty="0"/>
              <a:t>Posizione iperprotettiva</a:t>
            </a:r>
          </a:p>
        </p:txBody>
      </p:sp>
      <p:sp>
        <p:nvSpPr>
          <p:cNvPr id="6" name="Ovale 5"/>
          <p:cNvSpPr/>
          <p:nvPr/>
        </p:nvSpPr>
        <p:spPr>
          <a:xfrm>
            <a:off x="5292725" y="4159250"/>
            <a:ext cx="3238500" cy="1941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b="1" dirty="0"/>
              <a:t>Posizione abbandonica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5BAE4A-5A89-4DE9-93C1-E09F6CC3A5C1}"/>
              </a:ext>
            </a:extLst>
          </p:cNvPr>
          <p:cNvSpPr>
            <a:spLocks noGrp="1"/>
          </p:cNvSpPr>
          <p:nvPr>
            <p:ph type="title"/>
          </p:nvPr>
        </p:nvSpPr>
        <p:spPr/>
        <p:txBody>
          <a:bodyPr/>
          <a:lstStyle/>
          <a:p>
            <a:endParaRPr lang="it-IT"/>
          </a:p>
        </p:txBody>
      </p:sp>
      <p:sp>
        <p:nvSpPr>
          <p:cNvPr id="3" name="Segnaposto numero diapositiva 2">
            <a:extLst>
              <a:ext uri="{FF2B5EF4-FFF2-40B4-BE49-F238E27FC236}">
                <a16:creationId xmlns:a16="http://schemas.microsoft.com/office/drawing/2014/main" id="{F97BFC94-3470-499E-897D-1921EBF1DB83}"/>
              </a:ext>
            </a:extLst>
          </p:cNvPr>
          <p:cNvSpPr>
            <a:spLocks noGrp="1"/>
          </p:cNvSpPr>
          <p:nvPr>
            <p:ph type="sldNum" sz="quarter" idx="11"/>
          </p:nvPr>
        </p:nvSpPr>
        <p:spPr/>
        <p:txBody>
          <a:bodyPr/>
          <a:lstStyle/>
          <a:p>
            <a:fld id="{B2B9E88E-19D3-4990-B145-57AFB8271CC9}" type="slidenum">
              <a:rPr lang="it-IT" smtClean="0"/>
              <a:pPr/>
              <a:t>21</a:t>
            </a:fld>
            <a:endParaRPr lang="it-IT" dirty="0"/>
          </a:p>
        </p:txBody>
      </p:sp>
      <p:sp>
        <p:nvSpPr>
          <p:cNvPr id="4" name="Rettangolo 3">
            <a:extLst>
              <a:ext uri="{FF2B5EF4-FFF2-40B4-BE49-F238E27FC236}">
                <a16:creationId xmlns:a16="http://schemas.microsoft.com/office/drawing/2014/main" id="{7DAACE37-9AEA-4956-90C7-68030EBD7AAF}"/>
              </a:ext>
            </a:extLst>
          </p:cNvPr>
          <p:cNvSpPr/>
          <p:nvPr/>
        </p:nvSpPr>
        <p:spPr>
          <a:xfrm>
            <a:off x="611560" y="2274838"/>
            <a:ext cx="7848872" cy="1754326"/>
          </a:xfrm>
          <a:prstGeom prst="rect">
            <a:avLst/>
          </a:prstGeom>
        </p:spPr>
        <p:txBody>
          <a:bodyPr wrap="square">
            <a:spAutoFit/>
          </a:bodyPr>
          <a:lstStyle/>
          <a:p>
            <a:pPr algn="ctr"/>
            <a:r>
              <a:rPr lang="it-IT" sz="3600" b="1" dirty="0">
                <a:solidFill>
                  <a:srgbClr val="385D8A"/>
                </a:solidFill>
              </a:rPr>
              <a:t>La partecipazione degli adolescenti nei loro contesti di vita: scuola, famiglia e comunità</a:t>
            </a:r>
          </a:p>
        </p:txBody>
      </p:sp>
    </p:spTree>
    <p:extLst>
      <p:ext uri="{BB962C8B-B14F-4D97-AF65-F5344CB8AC3E}">
        <p14:creationId xmlns:p14="http://schemas.microsoft.com/office/powerpoint/2010/main" val="2510248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8072CE56-4C8B-492C-BB63-79E2DBE61ECB}"/>
              </a:ext>
            </a:extLst>
          </p:cNvPr>
          <p:cNvSpPr>
            <a:spLocks noGrp="1"/>
          </p:cNvSpPr>
          <p:nvPr>
            <p:ph type="sldNum" sz="quarter" idx="12"/>
          </p:nvPr>
        </p:nvSpPr>
        <p:spPr/>
        <p:txBody>
          <a:bodyPr/>
          <a:lstStyle/>
          <a:p>
            <a:fld id="{B2B9E88E-19D3-4990-B145-57AFB8271CC9}" type="slidenum">
              <a:rPr lang="it-IT" smtClean="0"/>
              <a:pPr/>
              <a:t>22</a:t>
            </a:fld>
            <a:endParaRPr lang="it-IT" dirty="0"/>
          </a:p>
        </p:txBody>
      </p:sp>
      <p:sp>
        <p:nvSpPr>
          <p:cNvPr id="2" name="Titolo 1">
            <a:extLst>
              <a:ext uri="{FF2B5EF4-FFF2-40B4-BE49-F238E27FC236}">
                <a16:creationId xmlns:a16="http://schemas.microsoft.com/office/drawing/2014/main" id="{B460BFB1-FA24-4D6A-B428-9CCC0800F558}"/>
              </a:ext>
            </a:extLst>
          </p:cNvPr>
          <p:cNvSpPr>
            <a:spLocks noGrp="1"/>
          </p:cNvSpPr>
          <p:nvPr>
            <p:ph type="title" idx="4294967295"/>
          </p:nvPr>
        </p:nvSpPr>
        <p:spPr>
          <a:xfrm>
            <a:off x="1043608" y="126365"/>
            <a:ext cx="8280400" cy="887413"/>
          </a:xfrm>
        </p:spPr>
        <p:txBody>
          <a:bodyPr/>
          <a:lstStyle/>
          <a:p>
            <a:r>
              <a:rPr lang="it-IT" sz="3200" dirty="0">
                <a:solidFill>
                  <a:schemeClr val="accent1"/>
                </a:solidFill>
                <a:latin typeface="Calibri" pitchFamily="34" charset="0"/>
                <a:ea typeface="MS PGothic" pitchFamily="34" charset="-128"/>
                <a:cs typeface="+mn-cs"/>
              </a:rPr>
              <a:t>La partecipazione degli adolescenti oggi</a:t>
            </a:r>
          </a:p>
        </p:txBody>
      </p:sp>
      <p:sp>
        <p:nvSpPr>
          <p:cNvPr id="4" name="Segnaposto contenuto 2">
            <a:extLst>
              <a:ext uri="{FF2B5EF4-FFF2-40B4-BE49-F238E27FC236}">
                <a16:creationId xmlns:a16="http://schemas.microsoft.com/office/drawing/2014/main" id="{9BFA42F9-E043-497A-963B-0057C538E45C}"/>
              </a:ext>
            </a:extLst>
          </p:cNvPr>
          <p:cNvSpPr txBox="1">
            <a:spLocks/>
          </p:cNvSpPr>
          <p:nvPr/>
        </p:nvSpPr>
        <p:spPr>
          <a:xfrm>
            <a:off x="467545" y="1629342"/>
            <a:ext cx="8280920" cy="359931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ct val="80000"/>
              </a:lnSpc>
              <a:spcBef>
                <a:spcPct val="0"/>
              </a:spcBef>
              <a:buFont typeface="Wingdings" panose="05000000000000000000" pitchFamily="2" charset="2"/>
              <a:buChar char="ü"/>
            </a:pPr>
            <a:r>
              <a:rPr lang="es-ES" altLang="it-IT" sz="2400" dirty="0">
                <a:solidFill>
                  <a:srgbClr val="00609D"/>
                </a:solidFill>
                <a:latin typeface="+mj-lt"/>
              </a:rPr>
              <a:t>Guardare al contesto odierno (crisi economica e non solo…)</a:t>
            </a:r>
          </a:p>
          <a:p>
            <a:pPr marL="0" indent="0">
              <a:lnSpc>
                <a:spcPct val="80000"/>
              </a:lnSpc>
              <a:spcBef>
                <a:spcPct val="0"/>
              </a:spcBef>
              <a:buNone/>
            </a:pPr>
            <a:endParaRPr lang="es-ES" altLang="it-IT" sz="2400" dirty="0">
              <a:solidFill>
                <a:srgbClr val="00609D"/>
              </a:solidFill>
              <a:latin typeface="+mj-lt"/>
            </a:endParaRPr>
          </a:p>
          <a:p>
            <a:pPr marL="285750" indent="-285750">
              <a:lnSpc>
                <a:spcPct val="80000"/>
              </a:lnSpc>
              <a:spcBef>
                <a:spcPct val="0"/>
              </a:spcBef>
              <a:buFont typeface="Wingdings" panose="05000000000000000000" pitchFamily="2" charset="2"/>
              <a:buChar char="ü"/>
            </a:pPr>
            <a:r>
              <a:rPr lang="es-ES" altLang="it-IT" sz="2400" dirty="0">
                <a:solidFill>
                  <a:srgbClr val="00609D"/>
                </a:solidFill>
                <a:latin typeface="+mj-lt"/>
              </a:rPr>
              <a:t>Nuove modalità di esprimere protagonismo (internet e dintorni…)</a:t>
            </a:r>
          </a:p>
          <a:p>
            <a:pPr marL="0" indent="0">
              <a:lnSpc>
                <a:spcPct val="80000"/>
              </a:lnSpc>
              <a:spcBef>
                <a:spcPct val="0"/>
              </a:spcBef>
              <a:buNone/>
            </a:pPr>
            <a:endParaRPr lang="es-ES" altLang="it-IT" sz="2400" dirty="0">
              <a:solidFill>
                <a:srgbClr val="00609D"/>
              </a:solidFill>
              <a:latin typeface="+mj-lt"/>
            </a:endParaRPr>
          </a:p>
          <a:p>
            <a:pPr marL="285750" indent="-285750">
              <a:lnSpc>
                <a:spcPct val="80000"/>
              </a:lnSpc>
              <a:spcBef>
                <a:spcPct val="0"/>
              </a:spcBef>
              <a:buFont typeface="Wingdings" panose="05000000000000000000" pitchFamily="2" charset="2"/>
              <a:buChar char="ü"/>
            </a:pPr>
            <a:r>
              <a:rPr lang="es-ES" altLang="it-IT" sz="2400" dirty="0">
                <a:solidFill>
                  <a:srgbClr val="00609D"/>
                </a:solidFill>
                <a:latin typeface="+mj-lt"/>
              </a:rPr>
              <a:t>Al di là delle definizioni classiche (volontariato vs politica…)</a:t>
            </a:r>
          </a:p>
          <a:p>
            <a:pPr marL="0" indent="0">
              <a:lnSpc>
                <a:spcPct val="80000"/>
              </a:lnSpc>
              <a:spcBef>
                <a:spcPct val="0"/>
              </a:spcBef>
              <a:buNone/>
            </a:pPr>
            <a:endParaRPr lang="es-ES" altLang="it-IT" sz="2400" dirty="0">
              <a:solidFill>
                <a:srgbClr val="00609D"/>
              </a:solidFill>
              <a:latin typeface="+mj-lt"/>
            </a:endParaRPr>
          </a:p>
          <a:p>
            <a:pPr marL="285750" indent="-285750">
              <a:lnSpc>
                <a:spcPct val="80000"/>
              </a:lnSpc>
              <a:spcBef>
                <a:spcPct val="0"/>
              </a:spcBef>
              <a:buFont typeface="Wingdings" panose="05000000000000000000" pitchFamily="2" charset="2"/>
              <a:buChar char="ü"/>
            </a:pPr>
            <a:r>
              <a:rPr lang="es-ES" altLang="it-IT" sz="2400" dirty="0">
                <a:solidFill>
                  <a:srgbClr val="00609D"/>
                </a:solidFill>
                <a:latin typeface="+mj-lt"/>
              </a:rPr>
              <a:t>Al di là degli ambiti classici della partecipazione (l’emergere di nuovi settori…)</a:t>
            </a:r>
          </a:p>
          <a:p>
            <a:endParaRPr lang="it-IT" dirty="0"/>
          </a:p>
        </p:txBody>
      </p:sp>
    </p:spTree>
    <p:extLst>
      <p:ext uri="{BB962C8B-B14F-4D97-AF65-F5344CB8AC3E}">
        <p14:creationId xmlns:p14="http://schemas.microsoft.com/office/powerpoint/2010/main" val="3197848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C7E8D976-4628-4A6B-84D3-A59A6766DC8F}"/>
              </a:ext>
            </a:extLst>
          </p:cNvPr>
          <p:cNvSpPr>
            <a:spLocks noGrp="1"/>
          </p:cNvSpPr>
          <p:nvPr>
            <p:ph type="sldNum" sz="quarter" idx="12"/>
          </p:nvPr>
        </p:nvSpPr>
        <p:spPr/>
        <p:txBody>
          <a:bodyPr/>
          <a:lstStyle/>
          <a:p>
            <a:fld id="{B2B9E88E-19D3-4990-B145-57AFB8271CC9}" type="slidenum">
              <a:rPr lang="it-IT" smtClean="0"/>
              <a:pPr/>
              <a:t>23</a:t>
            </a:fld>
            <a:endParaRPr lang="it-IT" dirty="0"/>
          </a:p>
        </p:txBody>
      </p:sp>
      <p:sp>
        <p:nvSpPr>
          <p:cNvPr id="2" name="Titolo 1">
            <a:extLst>
              <a:ext uri="{FF2B5EF4-FFF2-40B4-BE49-F238E27FC236}">
                <a16:creationId xmlns:a16="http://schemas.microsoft.com/office/drawing/2014/main" id="{19C7D850-E5D1-41FD-8D74-8A41EC9D4356}"/>
              </a:ext>
            </a:extLst>
          </p:cNvPr>
          <p:cNvSpPr>
            <a:spLocks noGrp="1"/>
          </p:cNvSpPr>
          <p:nvPr>
            <p:ph type="title" idx="4294967295"/>
          </p:nvPr>
        </p:nvSpPr>
        <p:spPr>
          <a:xfrm>
            <a:off x="608672" y="188640"/>
            <a:ext cx="8091487" cy="885825"/>
          </a:xfrm>
        </p:spPr>
        <p:txBody>
          <a:bodyPr/>
          <a:lstStyle/>
          <a:p>
            <a:r>
              <a:rPr lang="it-IT" sz="3200" dirty="0">
                <a:solidFill>
                  <a:schemeClr val="accent1"/>
                </a:solidFill>
                <a:latin typeface="Calibri" pitchFamily="34" charset="0"/>
                <a:ea typeface="MS PGothic" pitchFamily="34" charset="-128"/>
                <a:cs typeface="+mn-cs"/>
              </a:rPr>
              <a:t>I contesti della partecipazione per gli adolescenti</a:t>
            </a:r>
          </a:p>
        </p:txBody>
      </p:sp>
      <p:sp>
        <p:nvSpPr>
          <p:cNvPr id="4" name="Segnaposto contenuto 2">
            <a:extLst>
              <a:ext uri="{FF2B5EF4-FFF2-40B4-BE49-F238E27FC236}">
                <a16:creationId xmlns:a16="http://schemas.microsoft.com/office/drawing/2014/main" id="{254AFBDE-0043-4484-92D9-EC082CE4CCA4}"/>
              </a:ext>
            </a:extLst>
          </p:cNvPr>
          <p:cNvSpPr txBox="1">
            <a:spLocks/>
          </p:cNvSpPr>
          <p:nvPr/>
        </p:nvSpPr>
        <p:spPr>
          <a:xfrm>
            <a:off x="725573" y="1340768"/>
            <a:ext cx="7996135" cy="4896544"/>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sz="1800" dirty="0">
                <a:solidFill>
                  <a:srgbClr val="002060"/>
                </a:solidFill>
                <a:latin typeface="+mj-lt"/>
              </a:rPr>
              <a:t>La </a:t>
            </a:r>
            <a:r>
              <a:rPr lang="it-IT" sz="1800" b="1" dirty="0">
                <a:solidFill>
                  <a:srgbClr val="002060"/>
                </a:solidFill>
                <a:latin typeface="+mj-lt"/>
              </a:rPr>
              <a:t>famiglia</a:t>
            </a:r>
            <a:r>
              <a:rPr lang="it-IT" sz="1800" dirty="0">
                <a:solidFill>
                  <a:srgbClr val="002060"/>
                </a:solidFill>
                <a:latin typeface="+mj-lt"/>
              </a:rPr>
              <a:t>: la socializzazione inizia all’interno della famiglia che si pone come il primo contesto in cui sperimentarla ma anche come potente mediatore tra l’individuo e la comunità (Marta &amp; Scabini, 2007; Scabini, Marta &amp; </a:t>
            </a:r>
            <a:r>
              <a:rPr lang="it-IT" sz="1800" dirty="0" err="1">
                <a:solidFill>
                  <a:srgbClr val="002060"/>
                </a:solidFill>
                <a:latin typeface="+mj-lt"/>
              </a:rPr>
              <a:t>Lanz</a:t>
            </a:r>
            <a:r>
              <a:rPr lang="it-IT" sz="1800" dirty="0">
                <a:solidFill>
                  <a:srgbClr val="002060"/>
                </a:solidFill>
                <a:latin typeface="+mj-lt"/>
              </a:rPr>
              <a:t>, 2006). </a:t>
            </a:r>
          </a:p>
          <a:p>
            <a:r>
              <a:rPr lang="it-IT" sz="1800" dirty="0">
                <a:solidFill>
                  <a:srgbClr val="002060"/>
                </a:solidFill>
                <a:latin typeface="+mj-lt"/>
              </a:rPr>
              <a:t>La </a:t>
            </a:r>
            <a:r>
              <a:rPr lang="it-IT" sz="1800" b="1" dirty="0">
                <a:solidFill>
                  <a:srgbClr val="002060"/>
                </a:solidFill>
                <a:latin typeface="+mj-lt"/>
              </a:rPr>
              <a:t>scuola</a:t>
            </a:r>
            <a:r>
              <a:rPr lang="it-IT" sz="1800" dirty="0">
                <a:solidFill>
                  <a:srgbClr val="002060"/>
                </a:solidFill>
                <a:latin typeface="+mj-lt"/>
              </a:rPr>
              <a:t>: offre esempi concreti di relazioni verticali (intergenerazionali e con differenza di ruoli) e orizzontali (tra pari); fornisce opportunità di scambi formali e informali e di relazioni cooperative e conflittuali; esattamente come avviene nella comunità più allargata. Dovrebbe offrire modelli adulti significativi (</a:t>
            </a:r>
            <a:r>
              <a:rPr lang="it-IT" sz="1800" dirty="0" err="1">
                <a:solidFill>
                  <a:srgbClr val="002060"/>
                </a:solidFill>
                <a:latin typeface="+mj-lt"/>
              </a:rPr>
              <a:t>Knoop</a:t>
            </a:r>
            <a:r>
              <a:rPr lang="it-IT" sz="1800" dirty="0">
                <a:solidFill>
                  <a:srgbClr val="002060"/>
                </a:solidFill>
                <a:latin typeface="+mj-lt"/>
              </a:rPr>
              <a:t>, 2011).</a:t>
            </a:r>
          </a:p>
          <a:p>
            <a:r>
              <a:rPr lang="it-IT" sz="1800" b="1" dirty="0">
                <a:solidFill>
                  <a:srgbClr val="002060"/>
                </a:solidFill>
                <a:latin typeface="+mj-lt"/>
              </a:rPr>
              <a:t>Altri contesti educativi</a:t>
            </a:r>
            <a:r>
              <a:rPr lang="it-IT" sz="1800" dirty="0">
                <a:solidFill>
                  <a:srgbClr val="002060"/>
                </a:solidFill>
                <a:latin typeface="+mj-lt"/>
              </a:rPr>
              <a:t>: in particolare, i ragazzi attribuiscono una funzione molto importante all’attività sportiva, soprattutto nella fase iniziale e centrale dell’adolescenza, mentre crescendo l’investimento di energie tende ad esser maggiormente spostato verso quello che può essere il proprio contributo sociale nella comunità (</a:t>
            </a:r>
            <a:r>
              <a:rPr lang="it-IT" sz="1800" dirty="0" err="1">
                <a:solidFill>
                  <a:srgbClr val="002060"/>
                </a:solidFill>
                <a:latin typeface="+mj-lt"/>
              </a:rPr>
              <a:t>Hershberg</a:t>
            </a:r>
            <a:r>
              <a:rPr lang="it-IT" sz="1800" dirty="0">
                <a:solidFill>
                  <a:srgbClr val="002060"/>
                </a:solidFill>
                <a:latin typeface="+mj-lt"/>
              </a:rPr>
              <a:t> et al. 2014). </a:t>
            </a:r>
          </a:p>
          <a:p>
            <a:pPr marL="0" indent="0">
              <a:buFont typeface="Arial" charset="0"/>
              <a:buNone/>
            </a:pPr>
            <a:endParaRPr lang="it-IT" sz="1800" dirty="0">
              <a:solidFill>
                <a:srgbClr val="002060"/>
              </a:solidFill>
              <a:latin typeface="+mj-lt"/>
            </a:endParaRPr>
          </a:p>
          <a:p>
            <a:pPr marL="0" indent="0">
              <a:buFont typeface="Arial" charset="0"/>
              <a:buNone/>
            </a:pPr>
            <a:r>
              <a:rPr lang="it-IT" sz="1800" dirty="0">
                <a:solidFill>
                  <a:srgbClr val="002060"/>
                </a:solidFill>
                <a:latin typeface="+mj-lt"/>
              </a:rPr>
              <a:t>Per gli adolescenti la partecipazione, pertanto, coincide con la possibilità di sperimentare la propria voce, con l’assumersi responsabilità e consapevolezza in merito al proprio </a:t>
            </a:r>
            <a:r>
              <a:rPr lang="it-IT" sz="1800" dirty="0" err="1">
                <a:solidFill>
                  <a:srgbClr val="002060"/>
                </a:solidFill>
                <a:latin typeface="+mj-lt"/>
              </a:rPr>
              <a:t>ʻessere</a:t>
            </a:r>
            <a:r>
              <a:rPr lang="it-IT" sz="1800" dirty="0">
                <a:solidFill>
                  <a:srgbClr val="002060"/>
                </a:solidFill>
                <a:latin typeface="+mj-lt"/>
              </a:rPr>
              <a:t> </a:t>
            </a:r>
            <a:r>
              <a:rPr lang="it-IT" sz="1800" dirty="0" err="1">
                <a:solidFill>
                  <a:srgbClr val="002060"/>
                </a:solidFill>
                <a:latin typeface="+mj-lt"/>
              </a:rPr>
              <a:t>cittadiniʼ</a:t>
            </a:r>
            <a:r>
              <a:rPr lang="it-IT" sz="1800" dirty="0">
                <a:solidFill>
                  <a:srgbClr val="002060"/>
                </a:solidFill>
                <a:latin typeface="+mj-lt"/>
              </a:rPr>
              <a:t>. </a:t>
            </a:r>
          </a:p>
        </p:txBody>
      </p:sp>
    </p:spTree>
    <p:extLst>
      <p:ext uri="{BB962C8B-B14F-4D97-AF65-F5344CB8AC3E}">
        <p14:creationId xmlns:p14="http://schemas.microsoft.com/office/powerpoint/2010/main" val="3580809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26A64F6F-A2F0-4BF5-BD81-B22C8EDEF9B9}"/>
              </a:ext>
            </a:extLst>
          </p:cNvPr>
          <p:cNvSpPr>
            <a:spLocks noGrp="1"/>
          </p:cNvSpPr>
          <p:nvPr>
            <p:ph type="sldNum" sz="quarter" idx="12"/>
          </p:nvPr>
        </p:nvSpPr>
        <p:spPr/>
        <p:txBody>
          <a:bodyPr/>
          <a:lstStyle/>
          <a:p>
            <a:fld id="{B2B9E88E-19D3-4990-B145-57AFB8271CC9}" type="slidenum">
              <a:rPr lang="it-IT" smtClean="0"/>
              <a:pPr/>
              <a:t>24</a:t>
            </a:fld>
            <a:endParaRPr lang="it-IT" dirty="0"/>
          </a:p>
        </p:txBody>
      </p:sp>
      <p:sp>
        <p:nvSpPr>
          <p:cNvPr id="2" name="Titolo 1">
            <a:extLst>
              <a:ext uri="{FF2B5EF4-FFF2-40B4-BE49-F238E27FC236}">
                <a16:creationId xmlns:a16="http://schemas.microsoft.com/office/drawing/2014/main" id="{444DEF92-320D-4FD0-978E-524D85819984}"/>
              </a:ext>
            </a:extLst>
          </p:cNvPr>
          <p:cNvSpPr>
            <a:spLocks noGrp="1"/>
          </p:cNvSpPr>
          <p:nvPr>
            <p:ph type="title" idx="4294967295"/>
          </p:nvPr>
        </p:nvSpPr>
        <p:spPr>
          <a:xfrm>
            <a:off x="984213" y="426998"/>
            <a:ext cx="7425149" cy="444500"/>
          </a:xfrm>
        </p:spPr>
        <p:txBody>
          <a:bodyPr>
            <a:normAutofit fontScale="90000"/>
          </a:bodyPr>
          <a:lstStyle/>
          <a:p>
            <a:r>
              <a:rPr lang="it-IT" sz="3200" dirty="0">
                <a:solidFill>
                  <a:schemeClr val="accent1"/>
                </a:solidFill>
                <a:latin typeface="Calibri" pitchFamily="34" charset="0"/>
                <a:ea typeface="MS PGothic" pitchFamily="34" charset="-128"/>
                <a:cs typeface="+mn-cs"/>
              </a:rPr>
              <a:t>Partecipazione religiosa e Fede negli adolescenti</a:t>
            </a:r>
          </a:p>
        </p:txBody>
      </p:sp>
      <p:sp>
        <p:nvSpPr>
          <p:cNvPr id="4" name="CasellaDiTesto 3">
            <a:extLst>
              <a:ext uri="{FF2B5EF4-FFF2-40B4-BE49-F238E27FC236}">
                <a16:creationId xmlns:a16="http://schemas.microsoft.com/office/drawing/2014/main" id="{322AE3DF-740D-4A00-8638-219358ED7ABF}"/>
              </a:ext>
            </a:extLst>
          </p:cNvPr>
          <p:cNvSpPr txBox="1"/>
          <p:nvPr/>
        </p:nvSpPr>
        <p:spPr>
          <a:xfrm>
            <a:off x="984213" y="1270204"/>
            <a:ext cx="7416824" cy="4317592"/>
          </a:xfrm>
          <a:prstGeom prst="rect">
            <a:avLst/>
          </a:prstGeom>
          <a:noFill/>
        </p:spPr>
        <p:txBody>
          <a:bodyPr wrap="square" rtlCol="0">
            <a:spAutoFit/>
          </a:bodyPr>
          <a:lstStyle/>
          <a:p>
            <a:pPr>
              <a:lnSpc>
                <a:spcPct val="110000"/>
              </a:lnSpc>
              <a:spcAft>
                <a:spcPts val="200"/>
              </a:spcAft>
              <a:buClr>
                <a:schemeClr val="accent1"/>
              </a:buClr>
              <a:buSzPct val="100000"/>
            </a:pPr>
            <a:r>
              <a:rPr lang="it-IT" sz="2000" dirty="0">
                <a:solidFill>
                  <a:srgbClr val="002060"/>
                </a:solidFill>
                <a:latin typeface="+mj-lt"/>
              </a:rPr>
              <a:t>Partecipazione religiosa e fede non funzionano più come per le generazioni precedenti. </a:t>
            </a:r>
          </a:p>
          <a:p>
            <a:pPr>
              <a:lnSpc>
                <a:spcPct val="110000"/>
              </a:lnSpc>
              <a:spcAft>
                <a:spcPts val="200"/>
              </a:spcAft>
              <a:buClr>
                <a:schemeClr val="accent1"/>
              </a:buClr>
              <a:buSzPct val="100000"/>
            </a:pPr>
            <a:r>
              <a:rPr lang="it-IT" sz="2000" dirty="0">
                <a:solidFill>
                  <a:srgbClr val="002060"/>
                </a:solidFill>
                <a:latin typeface="+mj-lt"/>
              </a:rPr>
              <a:t>La maggioranza non è «contro», non contesta, ma rischia di adattarsi ad una condizione di assenza o di vaga adesione.</a:t>
            </a:r>
          </a:p>
          <a:p>
            <a:pPr>
              <a:lnSpc>
                <a:spcPct val="110000"/>
              </a:lnSpc>
              <a:spcAft>
                <a:spcPts val="200"/>
              </a:spcAft>
              <a:buClr>
                <a:schemeClr val="accent1"/>
              </a:buClr>
              <a:buSzPct val="100000"/>
            </a:pPr>
            <a:endParaRPr lang="it-IT" sz="2000" dirty="0">
              <a:solidFill>
                <a:srgbClr val="002060"/>
              </a:solidFill>
              <a:latin typeface="+mj-lt"/>
            </a:endParaRPr>
          </a:p>
          <a:p>
            <a:pPr>
              <a:lnSpc>
                <a:spcPct val="110000"/>
              </a:lnSpc>
              <a:spcAft>
                <a:spcPts val="200"/>
              </a:spcAft>
              <a:buClr>
                <a:schemeClr val="accent1"/>
              </a:buClr>
              <a:buSzPct val="100000"/>
            </a:pPr>
            <a:r>
              <a:rPr lang="it-IT" sz="2000" b="1" dirty="0">
                <a:solidFill>
                  <a:srgbClr val="002060"/>
                </a:solidFill>
                <a:latin typeface="+mj-lt"/>
              </a:rPr>
              <a:t>Ciò che non convince e non è fonte di esperienze positive viene lasciato fuori. </a:t>
            </a:r>
          </a:p>
          <a:p>
            <a:pPr>
              <a:lnSpc>
                <a:spcPct val="110000"/>
              </a:lnSpc>
              <a:spcAft>
                <a:spcPts val="200"/>
              </a:spcAft>
              <a:buClr>
                <a:schemeClr val="accent1"/>
              </a:buClr>
              <a:buSzPct val="100000"/>
            </a:pPr>
            <a:endParaRPr lang="it-IT" sz="2000" dirty="0">
              <a:solidFill>
                <a:srgbClr val="002060"/>
              </a:solidFill>
              <a:latin typeface="+mj-lt"/>
            </a:endParaRPr>
          </a:p>
          <a:p>
            <a:pPr>
              <a:lnSpc>
                <a:spcPct val="110000"/>
              </a:lnSpc>
              <a:spcAft>
                <a:spcPts val="200"/>
              </a:spcAft>
              <a:buClr>
                <a:schemeClr val="accent1"/>
              </a:buClr>
              <a:buSzPct val="100000"/>
            </a:pPr>
            <a:r>
              <a:rPr lang="it-IT" sz="2000" dirty="0">
                <a:solidFill>
                  <a:srgbClr val="002060"/>
                </a:solidFill>
                <a:latin typeface="+mj-lt"/>
              </a:rPr>
              <a:t>Appartenenze e scelte rispondono sempre meno a criteri predefiniti e sono continuamente messe in discussione.</a:t>
            </a:r>
          </a:p>
          <a:p>
            <a:pPr>
              <a:lnSpc>
                <a:spcPct val="110000"/>
              </a:lnSpc>
              <a:spcAft>
                <a:spcPts val="200"/>
              </a:spcAft>
              <a:buClr>
                <a:schemeClr val="accent1"/>
              </a:buClr>
              <a:buSzPct val="100000"/>
            </a:pPr>
            <a:endParaRPr lang="it-IT" sz="2000" dirty="0">
              <a:solidFill>
                <a:srgbClr val="002060"/>
              </a:solidFill>
              <a:latin typeface="+mj-lt"/>
            </a:endParaRPr>
          </a:p>
          <a:p>
            <a:pPr>
              <a:lnSpc>
                <a:spcPct val="110000"/>
              </a:lnSpc>
              <a:spcAft>
                <a:spcPts val="200"/>
              </a:spcAft>
              <a:buClr>
                <a:schemeClr val="accent1"/>
              </a:buClr>
              <a:buSzPct val="100000"/>
            </a:pPr>
            <a:r>
              <a:rPr lang="it-IT" sz="2000" b="1" dirty="0">
                <a:solidFill>
                  <a:srgbClr val="002060"/>
                </a:solidFill>
                <a:latin typeface="+mj-lt"/>
              </a:rPr>
              <a:t>Il bisogno di punti di riferimento, seppure non rigidi, rimane elevato. </a:t>
            </a:r>
          </a:p>
        </p:txBody>
      </p:sp>
    </p:spTree>
    <p:extLst>
      <p:ext uri="{BB962C8B-B14F-4D97-AF65-F5344CB8AC3E}">
        <p14:creationId xmlns:p14="http://schemas.microsoft.com/office/powerpoint/2010/main" val="69520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39552" y="692696"/>
            <a:ext cx="7992888" cy="630942"/>
          </a:xfrm>
          <a:prstGeom prst="rect">
            <a:avLst/>
          </a:prstGeom>
          <a:noFill/>
        </p:spPr>
        <p:txBody>
          <a:bodyPr wrap="square" rtlCol="0">
            <a:spAutoFit/>
          </a:bodyPr>
          <a:lstStyle/>
          <a:p>
            <a:r>
              <a:rPr lang="it-IT" sz="3500" b="1" dirty="0"/>
              <a:t>LA RELIGIONE DEL MILLENNIAL.</a:t>
            </a:r>
            <a:endParaRPr lang="it-IT" sz="3500" dirty="0"/>
          </a:p>
        </p:txBody>
      </p:sp>
      <p:pic>
        <p:nvPicPr>
          <p:cNvPr id="3" name="Immagine 2" descr="MILLENNIALS.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576" y="-747464"/>
            <a:ext cx="10009112" cy="10009112"/>
          </a:xfrm>
          <a:prstGeom prst="rect">
            <a:avLst/>
          </a:prstGeom>
        </p:spPr>
      </p:pic>
    </p:spTree>
    <p:extLst>
      <p:ext uri="{BB962C8B-B14F-4D97-AF65-F5344CB8AC3E}">
        <p14:creationId xmlns:p14="http://schemas.microsoft.com/office/powerpoint/2010/main" val="43849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2987675" y="115888"/>
            <a:ext cx="6156325" cy="1143000"/>
          </a:xfrm>
        </p:spPr>
        <p:txBody>
          <a:bodyPr>
            <a:noAutofit/>
          </a:bodyPr>
          <a:lstStyle/>
          <a:p>
            <a:r>
              <a:rPr lang="es-ES" altLang="it-IT" sz="3200" b="1" dirty="0">
                <a:solidFill>
                  <a:schemeClr val="bg1"/>
                </a:solidFill>
                <a:latin typeface="+mn-lt"/>
                <a:ea typeface="+mn-ea"/>
                <a:cs typeface="+mn-cs"/>
              </a:rPr>
              <a:t>Pe</a:t>
            </a:r>
            <a:r>
              <a:rPr lang="es-ES" altLang="it-IT" sz="3200" b="1" dirty="0">
                <a:solidFill>
                  <a:schemeClr val="bg1"/>
                </a:solidFill>
                <a:latin typeface="Calibri" pitchFamily="34" charset="0"/>
                <a:ea typeface="MS PGothic" pitchFamily="34" charset="-128"/>
                <a:cs typeface="+mn-cs"/>
              </a:rPr>
              <a:t>rchè è importante promuovere la partecipazione</a:t>
            </a:r>
          </a:p>
        </p:txBody>
      </p:sp>
      <p:sp>
        <p:nvSpPr>
          <p:cNvPr id="5" name="Rectangle 4"/>
          <p:cNvSpPr>
            <a:spLocks noGrp="1" noChangeArrowheads="1"/>
          </p:cNvSpPr>
          <p:nvPr>
            <p:ph idx="4294967295"/>
          </p:nvPr>
        </p:nvSpPr>
        <p:spPr>
          <a:xfrm>
            <a:off x="823912" y="476672"/>
            <a:ext cx="7496175" cy="4987925"/>
          </a:xfrm>
        </p:spPr>
        <p:txBody>
          <a:bodyPr>
            <a:normAutofit/>
          </a:bodyPr>
          <a:lstStyle/>
          <a:p>
            <a:pPr algn="ctr">
              <a:lnSpc>
                <a:spcPct val="110000"/>
              </a:lnSpc>
              <a:spcBef>
                <a:spcPct val="0"/>
              </a:spcBef>
              <a:buNone/>
            </a:pPr>
            <a:r>
              <a:rPr lang="it-IT" altLang="it-IT" sz="2000" b="1" dirty="0">
                <a:solidFill>
                  <a:schemeClr val="accent1"/>
                </a:solidFill>
                <a:latin typeface="+mj-lt"/>
              </a:rPr>
              <a:t>Funzioni </a:t>
            </a:r>
            <a:r>
              <a:rPr lang="es-ES" altLang="it-IT" sz="2000" b="1" dirty="0">
                <a:solidFill>
                  <a:schemeClr val="accent1"/>
                </a:solidFill>
                <a:latin typeface="+mj-lt"/>
              </a:rPr>
              <a:t>“ </a:t>
            </a:r>
            <a:r>
              <a:rPr lang="it-IT" altLang="it-IT" sz="2000" b="1" dirty="0">
                <a:solidFill>
                  <a:schemeClr val="accent1"/>
                </a:solidFill>
                <a:latin typeface="+mj-lt"/>
              </a:rPr>
              <a:t>individuali</a:t>
            </a:r>
            <a:r>
              <a:rPr lang="es-ES" altLang="it-IT" sz="2000" b="1" dirty="0">
                <a:solidFill>
                  <a:schemeClr val="accent1"/>
                </a:solidFill>
                <a:latin typeface="+mj-lt"/>
              </a:rPr>
              <a:t> ”</a:t>
            </a:r>
            <a:r>
              <a:rPr lang="it-IT" altLang="it-IT" sz="2000" b="1" dirty="0">
                <a:solidFill>
                  <a:schemeClr val="accent1"/>
                </a:solidFill>
                <a:latin typeface="+mj-lt"/>
              </a:rPr>
              <a:t> della partecipazione</a:t>
            </a:r>
          </a:p>
          <a:p>
            <a:pPr algn="ctr">
              <a:lnSpc>
                <a:spcPct val="110000"/>
              </a:lnSpc>
              <a:spcBef>
                <a:spcPct val="0"/>
              </a:spcBef>
              <a:buNone/>
            </a:pPr>
            <a:endParaRPr lang="it-IT" altLang="it-IT" sz="2000" b="1" dirty="0">
              <a:solidFill>
                <a:schemeClr val="tx2">
                  <a:lumMod val="50000"/>
                </a:schemeClr>
              </a:solidFill>
              <a:latin typeface="+mj-lt"/>
            </a:endParaRPr>
          </a:p>
          <a:p>
            <a:pPr>
              <a:lnSpc>
                <a:spcPct val="110000"/>
              </a:lnSpc>
              <a:spcBef>
                <a:spcPct val="0"/>
              </a:spcBef>
              <a:buFont typeface="Wingdings" panose="05000000000000000000" pitchFamily="2" charset="2"/>
              <a:buChar char="Ø"/>
            </a:pPr>
            <a:r>
              <a:rPr lang="it-IT" altLang="it-IT" dirty="0">
                <a:solidFill>
                  <a:srgbClr val="002060"/>
                </a:solidFill>
                <a:latin typeface="+mj-lt"/>
              </a:rPr>
              <a:t>La partecipazione come incontro e relazione significativa con “l’altro” e ciò è utile alla formazione dell’identità;</a:t>
            </a:r>
          </a:p>
          <a:p>
            <a:pPr>
              <a:lnSpc>
                <a:spcPct val="110000"/>
              </a:lnSpc>
              <a:spcBef>
                <a:spcPct val="0"/>
              </a:spcBef>
              <a:buFont typeface="Wingdings" panose="05000000000000000000" pitchFamily="2" charset="2"/>
              <a:buChar char="Ø"/>
            </a:pPr>
            <a:r>
              <a:rPr lang="it-IT" altLang="it-IT" dirty="0">
                <a:solidFill>
                  <a:srgbClr val="002060"/>
                </a:solidFill>
                <a:latin typeface="+mj-lt"/>
              </a:rPr>
              <a:t>E’ il luogo di sperimentazione delle competenze sociali; </a:t>
            </a:r>
          </a:p>
          <a:p>
            <a:pPr>
              <a:lnSpc>
                <a:spcPct val="110000"/>
              </a:lnSpc>
              <a:spcBef>
                <a:spcPct val="0"/>
              </a:spcBef>
              <a:buFont typeface="Wingdings" panose="05000000000000000000" pitchFamily="2" charset="2"/>
              <a:buChar char="Ø"/>
            </a:pPr>
            <a:r>
              <a:rPr lang="it-IT" altLang="it-IT" dirty="0">
                <a:solidFill>
                  <a:srgbClr val="002060"/>
                </a:solidFill>
                <a:latin typeface="+mj-lt"/>
              </a:rPr>
              <a:t>Favorisce l’assunzione di un atteggiamento attivo e </a:t>
            </a:r>
            <a:r>
              <a:rPr lang="it-IT" altLang="it-IT" dirty="0" err="1">
                <a:solidFill>
                  <a:srgbClr val="002060"/>
                </a:solidFill>
                <a:latin typeface="+mj-lt"/>
              </a:rPr>
              <a:t>imprenditivo</a:t>
            </a:r>
            <a:r>
              <a:rPr lang="it-IT" altLang="it-IT" dirty="0">
                <a:solidFill>
                  <a:srgbClr val="002060"/>
                </a:solidFill>
                <a:latin typeface="+mj-lt"/>
              </a:rPr>
              <a:t> versa la realtà;</a:t>
            </a:r>
          </a:p>
          <a:p>
            <a:pPr>
              <a:lnSpc>
                <a:spcPct val="110000"/>
              </a:lnSpc>
              <a:spcBef>
                <a:spcPct val="0"/>
              </a:spcBef>
              <a:buFont typeface="Wingdings" panose="05000000000000000000" pitchFamily="2" charset="2"/>
              <a:buChar char="Ø"/>
            </a:pPr>
            <a:r>
              <a:rPr lang="it-IT" altLang="it-IT" dirty="0">
                <a:solidFill>
                  <a:srgbClr val="002060"/>
                </a:solidFill>
                <a:latin typeface="+mj-lt"/>
              </a:rPr>
              <a:t>Favorisce l’avvicinamento tra le generazioni e la diffusione di </a:t>
            </a:r>
            <a:r>
              <a:rPr lang="it-IT" altLang="it-IT" dirty="0" err="1">
                <a:solidFill>
                  <a:srgbClr val="002060"/>
                </a:solidFill>
                <a:latin typeface="+mj-lt"/>
              </a:rPr>
              <a:t>generatività</a:t>
            </a:r>
            <a:r>
              <a:rPr lang="it-IT" altLang="it-IT" dirty="0">
                <a:solidFill>
                  <a:srgbClr val="002060"/>
                </a:solidFill>
                <a:latin typeface="+mj-lt"/>
              </a:rPr>
              <a:t> sociale: generare (attivare relazioni) – curare (assistere/dare il proprio tempo) – lasciare andare (reciprocare);</a:t>
            </a:r>
          </a:p>
          <a:p>
            <a:pPr>
              <a:lnSpc>
                <a:spcPct val="110000"/>
              </a:lnSpc>
              <a:spcBef>
                <a:spcPct val="0"/>
              </a:spcBef>
              <a:buFont typeface="Wingdings" panose="05000000000000000000" pitchFamily="2" charset="2"/>
              <a:buChar char="Ø"/>
            </a:pPr>
            <a:r>
              <a:rPr lang="it-IT" altLang="it-IT" dirty="0">
                <a:solidFill>
                  <a:srgbClr val="002060"/>
                </a:solidFill>
                <a:latin typeface="+mj-lt"/>
              </a:rPr>
              <a:t>Protegge dal rischio </a:t>
            </a:r>
            <a:r>
              <a:rPr lang="it-IT" altLang="it-IT" dirty="0" err="1">
                <a:solidFill>
                  <a:srgbClr val="002060"/>
                </a:solidFill>
                <a:latin typeface="+mj-lt"/>
              </a:rPr>
              <a:t>psico</a:t>
            </a:r>
            <a:r>
              <a:rPr lang="it-IT" altLang="it-IT" dirty="0">
                <a:solidFill>
                  <a:srgbClr val="002060"/>
                </a:solidFill>
                <a:latin typeface="+mj-lt"/>
              </a:rPr>
              <a:t>-sociale </a:t>
            </a:r>
          </a:p>
          <a:p>
            <a:pPr>
              <a:lnSpc>
                <a:spcPct val="110000"/>
              </a:lnSpc>
              <a:spcBef>
                <a:spcPct val="0"/>
              </a:spcBef>
              <a:buFont typeface="Wingdings" panose="05000000000000000000" pitchFamily="2" charset="2"/>
              <a:buChar char="Ø"/>
            </a:pPr>
            <a:r>
              <a:rPr lang="it-IT" altLang="it-IT" dirty="0">
                <a:solidFill>
                  <a:srgbClr val="002060"/>
                </a:solidFill>
                <a:latin typeface="+mj-lt"/>
              </a:rPr>
              <a:t>Per i giovani immigrati può essere veicolo di benessere e integrazione</a:t>
            </a:r>
            <a:endParaRPr lang="es-ES" altLang="it-IT" dirty="0">
              <a:solidFill>
                <a:srgbClr val="002060"/>
              </a:solidFill>
              <a:latin typeface="+mj-lt"/>
            </a:endParaRPr>
          </a:p>
          <a:p>
            <a:pPr>
              <a:lnSpc>
                <a:spcPct val="80000"/>
              </a:lnSpc>
              <a:buFontTx/>
              <a:buNone/>
            </a:pPr>
            <a:endParaRPr lang="es-ES" altLang="it-IT" sz="2000" dirty="0">
              <a:solidFill>
                <a:srgbClr val="FF0000"/>
              </a:solidFill>
            </a:endParaRPr>
          </a:p>
        </p:txBody>
      </p:sp>
    </p:spTree>
    <p:extLst>
      <p:ext uri="{BB962C8B-B14F-4D97-AF65-F5344CB8AC3E}">
        <p14:creationId xmlns:p14="http://schemas.microsoft.com/office/powerpoint/2010/main" val="3644379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4294967295"/>
          </p:nvPr>
        </p:nvSpPr>
        <p:spPr>
          <a:xfrm>
            <a:off x="755650" y="476672"/>
            <a:ext cx="7632700" cy="4295775"/>
          </a:xfrm>
        </p:spPr>
        <p:txBody>
          <a:bodyPr>
            <a:normAutofit/>
          </a:bodyPr>
          <a:lstStyle/>
          <a:p>
            <a:pPr marL="0" indent="0" algn="ctr">
              <a:lnSpc>
                <a:spcPct val="110000"/>
              </a:lnSpc>
              <a:spcBef>
                <a:spcPct val="0"/>
              </a:spcBef>
              <a:buNone/>
            </a:pPr>
            <a:endParaRPr lang="it-IT" altLang="it-IT" sz="2000" b="1" dirty="0">
              <a:solidFill>
                <a:schemeClr val="tx2">
                  <a:lumMod val="50000"/>
                </a:schemeClr>
              </a:solidFill>
              <a:latin typeface="+mj-lt"/>
            </a:endParaRPr>
          </a:p>
          <a:p>
            <a:pPr marL="0" indent="0" algn="ctr">
              <a:lnSpc>
                <a:spcPct val="110000"/>
              </a:lnSpc>
              <a:spcBef>
                <a:spcPct val="0"/>
              </a:spcBef>
              <a:buNone/>
            </a:pPr>
            <a:r>
              <a:rPr lang="it-IT" altLang="it-IT" sz="2000" b="1" dirty="0">
                <a:solidFill>
                  <a:schemeClr val="accent1"/>
                </a:solidFill>
                <a:latin typeface="+mj-lt"/>
              </a:rPr>
              <a:t>Funzioni </a:t>
            </a:r>
            <a:r>
              <a:rPr lang="es-ES" altLang="it-IT" sz="2000" b="1" dirty="0">
                <a:solidFill>
                  <a:schemeClr val="accent1"/>
                </a:solidFill>
                <a:latin typeface="+mj-lt"/>
              </a:rPr>
              <a:t>“ </a:t>
            </a:r>
            <a:r>
              <a:rPr lang="it-IT" altLang="it-IT" sz="2000" b="1" dirty="0">
                <a:solidFill>
                  <a:schemeClr val="accent1"/>
                </a:solidFill>
                <a:latin typeface="+mj-lt"/>
              </a:rPr>
              <a:t>sociali</a:t>
            </a:r>
            <a:r>
              <a:rPr lang="es-ES" altLang="it-IT" sz="2000" b="1" dirty="0">
                <a:solidFill>
                  <a:schemeClr val="accent1"/>
                </a:solidFill>
                <a:latin typeface="+mj-lt"/>
              </a:rPr>
              <a:t> ”</a:t>
            </a:r>
            <a:r>
              <a:rPr lang="it-IT" altLang="it-IT" sz="2000" b="1" dirty="0">
                <a:solidFill>
                  <a:schemeClr val="accent1"/>
                </a:solidFill>
                <a:latin typeface="+mj-lt"/>
              </a:rPr>
              <a:t> della partecipazione</a:t>
            </a:r>
          </a:p>
          <a:p>
            <a:pPr marL="0" indent="0" algn="ctr">
              <a:lnSpc>
                <a:spcPct val="110000"/>
              </a:lnSpc>
              <a:spcBef>
                <a:spcPct val="0"/>
              </a:spcBef>
              <a:buNone/>
            </a:pPr>
            <a:endParaRPr lang="es-ES" altLang="it-IT" sz="2000" dirty="0">
              <a:solidFill>
                <a:schemeClr val="tx2">
                  <a:lumMod val="50000"/>
                </a:schemeClr>
              </a:solidFill>
              <a:latin typeface="+mj-lt"/>
            </a:endParaRPr>
          </a:p>
          <a:p>
            <a:pPr>
              <a:lnSpc>
                <a:spcPct val="110000"/>
              </a:lnSpc>
              <a:spcBef>
                <a:spcPct val="0"/>
              </a:spcBef>
              <a:buFont typeface="Wingdings" panose="05000000000000000000" pitchFamily="2" charset="2"/>
              <a:buChar char="Ø"/>
            </a:pPr>
            <a:r>
              <a:rPr lang="es-ES" altLang="it-IT" dirty="0">
                <a:solidFill>
                  <a:srgbClr val="002060"/>
                </a:solidFill>
                <a:latin typeface="+mj-lt"/>
              </a:rPr>
              <a:t>Funzione di “lievito” nella società (tra Stato, Mercato e mondo del non profit)</a:t>
            </a:r>
          </a:p>
          <a:p>
            <a:pPr>
              <a:lnSpc>
                <a:spcPct val="110000"/>
              </a:lnSpc>
              <a:spcBef>
                <a:spcPct val="0"/>
              </a:spcBef>
              <a:buFont typeface="Wingdings" panose="05000000000000000000" pitchFamily="2" charset="2"/>
              <a:buChar char="Ø"/>
            </a:pPr>
            <a:r>
              <a:rPr lang="es-ES" altLang="it-IT" dirty="0">
                <a:solidFill>
                  <a:srgbClr val="002060"/>
                </a:solidFill>
                <a:latin typeface="+mj-lt"/>
              </a:rPr>
              <a:t>Promozione di relazioni</a:t>
            </a:r>
          </a:p>
          <a:p>
            <a:pPr>
              <a:lnSpc>
                <a:spcPct val="110000"/>
              </a:lnSpc>
              <a:spcBef>
                <a:spcPct val="0"/>
              </a:spcBef>
              <a:buFont typeface="Wingdings" panose="05000000000000000000" pitchFamily="2" charset="2"/>
              <a:buChar char="Ø"/>
            </a:pPr>
            <a:r>
              <a:rPr lang="es-ES" altLang="it-IT" dirty="0">
                <a:solidFill>
                  <a:srgbClr val="002060"/>
                </a:solidFill>
                <a:latin typeface="+mj-lt"/>
              </a:rPr>
              <a:t>Leva per il cambiamento sociale e la giustizia sociale</a:t>
            </a:r>
          </a:p>
          <a:p>
            <a:pPr>
              <a:lnSpc>
                <a:spcPct val="110000"/>
              </a:lnSpc>
              <a:spcBef>
                <a:spcPct val="0"/>
              </a:spcBef>
              <a:buFont typeface="Wingdings" panose="05000000000000000000" pitchFamily="2" charset="2"/>
              <a:buChar char="Ø"/>
            </a:pPr>
            <a:r>
              <a:rPr lang="es-ES" altLang="it-IT" dirty="0">
                <a:solidFill>
                  <a:srgbClr val="002060"/>
                </a:solidFill>
                <a:latin typeface="+mj-lt"/>
              </a:rPr>
              <a:t>Espressione di cittadinanza attiva</a:t>
            </a:r>
          </a:p>
          <a:p>
            <a:pPr>
              <a:lnSpc>
                <a:spcPct val="110000"/>
              </a:lnSpc>
              <a:spcBef>
                <a:spcPct val="0"/>
              </a:spcBef>
              <a:buFont typeface="Wingdings" panose="05000000000000000000" pitchFamily="2" charset="2"/>
              <a:buChar char="Ø"/>
            </a:pPr>
            <a:r>
              <a:rPr lang="es-ES" altLang="it-IT" dirty="0">
                <a:solidFill>
                  <a:srgbClr val="002060"/>
                </a:solidFill>
                <a:latin typeface="+mj-lt"/>
              </a:rPr>
              <a:t>“Scuola di formazione esperienziale” che crea un modus operandi improntato alla solidarietà, reciprocità e fratellanza.</a:t>
            </a:r>
          </a:p>
          <a:p>
            <a:pPr>
              <a:lnSpc>
                <a:spcPct val="110000"/>
              </a:lnSpc>
              <a:spcBef>
                <a:spcPct val="0"/>
              </a:spcBef>
              <a:buFont typeface="Wingdings" panose="05000000000000000000" pitchFamily="2" charset="2"/>
              <a:buChar char="Ø"/>
            </a:pPr>
            <a:r>
              <a:rPr lang="es-ES" altLang="it-IT" dirty="0">
                <a:solidFill>
                  <a:srgbClr val="002060"/>
                </a:solidFill>
                <a:latin typeface="+mj-lt"/>
              </a:rPr>
              <a:t>Promuove una società multi-culturale</a:t>
            </a:r>
          </a:p>
        </p:txBody>
      </p:sp>
    </p:spTree>
    <p:extLst>
      <p:ext uri="{BB962C8B-B14F-4D97-AF65-F5344CB8AC3E}">
        <p14:creationId xmlns:p14="http://schemas.microsoft.com/office/powerpoint/2010/main" val="4174486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xfrm>
            <a:off x="683569" y="18770"/>
            <a:ext cx="7776864" cy="1143000"/>
          </a:xfrm>
        </p:spPr>
        <p:txBody>
          <a:bodyPr/>
          <a:lstStyle/>
          <a:p>
            <a:pPr eaLnBrk="1" hangingPunct="1"/>
            <a:r>
              <a:rPr lang="es-ES" altLang="it-IT" sz="3200" b="1" dirty="0">
                <a:solidFill>
                  <a:schemeClr val="accent1"/>
                </a:solidFill>
                <a:latin typeface="Calibri" pitchFamily="34" charset="0"/>
                <a:ea typeface="MS PGothic" pitchFamily="34" charset="-128"/>
                <a:cs typeface="+mn-cs"/>
              </a:rPr>
              <a:t>Come si promuove partecipazione...</a:t>
            </a:r>
          </a:p>
        </p:txBody>
      </p:sp>
      <p:sp>
        <p:nvSpPr>
          <p:cNvPr id="32771" name="Rectangle 5"/>
          <p:cNvSpPr>
            <a:spLocks noGrp="1" noChangeArrowheads="1"/>
          </p:cNvSpPr>
          <p:nvPr>
            <p:ph sz="half" idx="1"/>
          </p:nvPr>
        </p:nvSpPr>
        <p:spPr>
          <a:xfrm>
            <a:off x="683568" y="1704889"/>
            <a:ext cx="3657600" cy="4663440"/>
          </a:xfrm>
          <a:ln>
            <a:solidFill>
              <a:srgbClr val="000000"/>
            </a:solidFill>
            <a:miter lim="800000"/>
            <a:headEnd/>
            <a:tailEnd/>
          </a:ln>
        </p:spPr>
        <p:txBody>
          <a:bodyPr>
            <a:normAutofit/>
          </a:bodyPr>
          <a:lstStyle/>
          <a:p>
            <a:pPr algn="ctr" eaLnBrk="1" hangingPunct="1">
              <a:buFontTx/>
              <a:buNone/>
            </a:pPr>
            <a:r>
              <a:rPr lang="it-IT" altLang="it-IT" sz="2800" dirty="0"/>
              <a:t>	</a:t>
            </a:r>
            <a:r>
              <a:rPr lang="it-IT" altLang="it-IT" sz="2400" dirty="0">
                <a:solidFill>
                  <a:srgbClr val="00609D"/>
                </a:solidFill>
              </a:rPr>
              <a:t>La famiglia come ponte col “sociale”</a:t>
            </a:r>
          </a:p>
          <a:p>
            <a:pPr algn="ctr" eaLnBrk="1" hangingPunct="1">
              <a:buFontTx/>
              <a:buNone/>
            </a:pPr>
            <a:endParaRPr lang="it-IT" altLang="it-IT" sz="2400" dirty="0">
              <a:solidFill>
                <a:srgbClr val="00609D"/>
              </a:solidFill>
            </a:endParaRPr>
          </a:p>
          <a:p>
            <a:pPr algn="ctr" eaLnBrk="1" hangingPunct="1">
              <a:buFontTx/>
              <a:buNone/>
            </a:pPr>
            <a:endParaRPr lang="it-IT" altLang="it-IT" sz="2400" dirty="0">
              <a:solidFill>
                <a:srgbClr val="00609D"/>
              </a:solidFill>
            </a:endParaRPr>
          </a:p>
          <a:p>
            <a:pPr algn="ctr" eaLnBrk="1" hangingPunct="1">
              <a:buFontTx/>
              <a:buNone/>
            </a:pPr>
            <a:endParaRPr lang="it-IT" altLang="it-IT" sz="2400" dirty="0">
              <a:solidFill>
                <a:srgbClr val="00609D"/>
              </a:solidFill>
            </a:endParaRPr>
          </a:p>
          <a:p>
            <a:pPr algn="ctr" eaLnBrk="1" hangingPunct="1">
              <a:buFontTx/>
              <a:buNone/>
            </a:pPr>
            <a:r>
              <a:rPr lang="it-IT" altLang="it-IT" sz="2400" dirty="0" err="1">
                <a:solidFill>
                  <a:srgbClr val="00609D"/>
                </a:solidFill>
              </a:rPr>
              <a:t>Generatività</a:t>
            </a:r>
            <a:r>
              <a:rPr lang="it-IT" altLang="it-IT" sz="2400" dirty="0">
                <a:solidFill>
                  <a:srgbClr val="00609D"/>
                </a:solidFill>
              </a:rPr>
              <a:t> familiare (generare– curare– lasciare andare)</a:t>
            </a:r>
          </a:p>
          <a:p>
            <a:pPr eaLnBrk="1" hangingPunct="1"/>
            <a:endParaRPr lang="es-ES" altLang="it-IT" sz="2400" dirty="0"/>
          </a:p>
        </p:txBody>
      </p:sp>
      <p:sp>
        <p:nvSpPr>
          <p:cNvPr id="32772" name="Rectangle 6"/>
          <p:cNvSpPr>
            <a:spLocks noGrp="1" noChangeArrowheads="1"/>
          </p:cNvSpPr>
          <p:nvPr>
            <p:ph sz="half" idx="2"/>
          </p:nvPr>
        </p:nvSpPr>
        <p:spPr>
          <a:xfrm>
            <a:off x="4802834" y="1704889"/>
            <a:ext cx="3657600" cy="4663440"/>
          </a:xfrm>
          <a:ln>
            <a:solidFill>
              <a:srgbClr val="000000"/>
            </a:solidFill>
            <a:miter lim="800000"/>
            <a:headEnd/>
            <a:tailEnd/>
          </a:ln>
        </p:spPr>
        <p:txBody>
          <a:bodyPr>
            <a:normAutofit/>
          </a:bodyPr>
          <a:lstStyle/>
          <a:p>
            <a:pPr algn="ctr" eaLnBrk="1" hangingPunct="1">
              <a:buFontTx/>
              <a:buNone/>
            </a:pPr>
            <a:r>
              <a:rPr lang="it-IT" altLang="it-IT" sz="2800" dirty="0"/>
              <a:t>	</a:t>
            </a:r>
            <a:r>
              <a:rPr lang="it-IT" altLang="it-IT" sz="2400" dirty="0">
                <a:solidFill>
                  <a:srgbClr val="00609D"/>
                </a:solidFill>
              </a:rPr>
              <a:t>Le associazioni e la Chiesa Cattolica come indispensabili “medium” tra l’individuo e la società.</a:t>
            </a:r>
          </a:p>
          <a:p>
            <a:pPr algn="ctr" eaLnBrk="1" hangingPunct="1">
              <a:buFontTx/>
              <a:buNone/>
            </a:pPr>
            <a:endParaRPr lang="it-IT" altLang="it-IT" sz="2400" dirty="0">
              <a:solidFill>
                <a:srgbClr val="00609D"/>
              </a:solidFill>
            </a:endParaRPr>
          </a:p>
          <a:p>
            <a:pPr algn="ctr" eaLnBrk="1" hangingPunct="1">
              <a:buFontTx/>
              <a:buNone/>
            </a:pPr>
            <a:endParaRPr lang="it-IT" altLang="it-IT" sz="2400" dirty="0">
              <a:solidFill>
                <a:srgbClr val="00609D"/>
              </a:solidFill>
            </a:endParaRPr>
          </a:p>
          <a:p>
            <a:pPr algn="ctr" eaLnBrk="1" hangingPunct="1">
              <a:buFontTx/>
              <a:buNone/>
            </a:pPr>
            <a:r>
              <a:rPr lang="it-IT" altLang="it-IT" sz="2400" dirty="0" err="1">
                <a:solidFill>
                  <a:srgbClr val="00609D"/>
                </a:solidFill>
              </a:rPr>
              <a:t>Generatività</a:t>
            </a:r>
            <a:r>
              <a:rPr lang="it-IT" altLang="it-IT" sz="2400" dirty="0">
                <a:solidFill>
                  <a:srgbClr val="00609D"/>
                </a:solidFill>
              </a:rPr>
              <a:t> sociale (attivare relazioni- assistere/dare il proprio tempo - reciprocare);</a:t>
            </a:r>
            <a:endParaRPr lang="es-ES" altLang="it-IT" sz="2400" dirty="0">
              <a:solidFill>
                <a:srgbClr val="00609D"/>
              </a:solidFill>
            </a:endParaRPr>
          </a:p>
          <a:p>
            <a:pPr eaLnBrk="1" hangingPunct="1">
              <a:buFontTx/>
              <a:buNone/>
            </a:pPr>
            <a:endParaRPr lang="es-ES" altLang="it-IT" sz="2800" dirty="0"/>
          </a:p>
        </p:txBody>
      </p:sp>
      <p:sp>
        <p:nvSpPr>
          <p:cNvPr id="32773" name="AutoShape 7"/>
          <p:cNvSpPr>
            <a:spLocks noChangeArrowheads="1"/>
          </p:cNvSpPr>
          <p:nvPr/>
        </p:nvSpPr>
        <p:spPr bwMode="auto">
          <a:xfrm>
            <a:off x="2245668" y="3244124"/>
            <a:ext cx="533400" cy="762000"/>
          </a:xfrm>
          <a:prstGeom prst="downArrow">
            <a:avLst>
              <a:gd name="adj1" fmla="val 50000"/>
              <a:gd name="adj2" fmla="val 3571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endParaRPr lang="it-IT" altLang="it-IT" sz="1800">
              <a:latin typeface="Arial" panose="020B0604020202020204" pitchFamily="34" charset="0"/>
            </a:endParaRPr>
          </a:p>
        </p:txBody>
      </p:sp>
      <p:sp>
        <p:nvSpPr>
          <p:cNvPr id="32774" name="AutoShape 8"/>
          <p:cNvSpPr>
            <a:spLocks noChangeArrowheads="1"/>
          </p:cNvSpPr>
          <p:nvPr/>
        </p:nvSpPr>
        <p:spPr bwMode="auto">
          <a:xfrm>
            <a:off x="6444208" y="3244124"/>
            <a:ext cx="533400" cy="762000"/>
          </a:xfrm>
          <a:prstGeom prst="downArrow">
            <a:avLst>
              <a:gd name="adj1" fmla="val 50000"/>
              <a:gd name="adj2" fmla="val 3571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endParaRPr lang="it-IT" altLang="it-IT" sz="1800">
              <a:latin typeface="Arial" panose="020B0604020202020204" pitchFamily="34" charset="0"/>
            </a:endParaRPr>
          </a:p>
        </p:txBody>
      </p:sp>
    </p:spTree>
    <p:extLst>
      <p:ext uri="{BB962C8B-B14F-4D97-AF65-F5344CB8AC3E}">
        <p14:creationId xmlns:p14="http://schemas.microsoft.com/office/powerpoint/2010/main" val="448176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685800" y="260648"/>
            <a:ext cx="7772400" cy="1143000"/>
          </a:xfrm>
        </p:spPr>
        <p:txBody>
          <a:bodyPr/>
          <a:lstStyle/>
          <a:p>
            <a:pPr algn="ctr" eaLnBrk="1" hangingPunct="1"/>
            <a:r>
              <a:rPr lang="es-ES" altLang="it-IT" sz="3200" b="1" dirty="0">
                <a:solidFill>
                  <a:schemeClr val="accent1"/>
                </a:solidFill>
                <a:latin typeface="Calibri" pitchFamily="34" charset="0"/>
                <a:ea typeface="MS PGothic" pitchFamily="34" charset="-128"/>
                <a:cs typeface="+mn-cs"/>
              </a:rPr>
              <a:t>Il ruolo della famiglia</a:t>
            </a:r>
          </a:p>
        </p:txBody>
      </p:sp>
      <p:sp>
        <p:nvSpPr>
          <p:cNvPr id="33795" name="Rectangle 3"/>
          <p:cNvSpPr>
            <a:spLocks noGrp="1" noChangeArrowheads="1"/>
          </p:cNvSpPr>
          <p:nvPr>
            <p:ph type="body" idx="4294967295"/>
          </p:nvPr>
        </p:nvSpPr>
        <p:spPr>
          <a:xfrm>
            <a:off x="0" y="1600200"/>
            <a:ext cx="8229600" cy="4525963"/>
          </a:xfrm>
        </p:spPr>
        <p:txBody>
          <a:bodyPr/>
          <a:lstStyle/>
          <a:p>
            <a:pPr eaLnBrk="1" hangingPunct="1"/>
            <a:endParaRPr lang="es-ES" altLang="it-IT" dirty="0"/>
          </a:p>
          <a:p>
            <a:pPr eaLnBrk="1" hangingPunct="1">
              <a:buFontTx/>
              <a:buNone/>
            </a:pPr>
            <a:endParaRPr lang="es-ES" altLang="it-IT" dirty="0"/>
          </a:p>
        </p:txBody>
      </p:sp>
      <p:sp>
        <p:nvSpPr>
          <p:cNvPr id="33796" name="Rectangle 5"/>
          <p:cNvSpPr>
            <a:spLocks noChangeArrowheads="1"/>
          </p:cNvSpPr>
          <p:nvPr/>
        </p:nvSpPr>
        <p:spPr bwMode="auto">
          <a:xfrm>
            <a:off x="838200" y="21336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lnSpc>
                <a:spcPct val="60000"/>
              </a:lnSpc>
              <a:spcBef>
                <a:spcPts val="1200"/>
              </a:spcBef>
              <a:spcAft>
                <a:spcPts val="200"/>
              </a:spcAft>
              <a:buClr>
                <a:schemeClr val="accent1"/>
              </a:buClr>
              <a:buFont typeface="Wingdings" panose="05000000000000000000" pitchFamily="2" charset="2"/>
              <a:buChar char="Ø"/>
            </a:pPr>
            <a:r>
              <a:rPr lang="es-ES" altLang="it-IT" sz="2000" dirty="0">
                <a:solidFill>
                  <a:srgbClr val="002060"/>
                </a:solidFill>
                <a:latin typeface="+mj-lt"/>
              </a:rPr>
              <a:t>La </a:t>
            </a:r>
            <a:r>
              <a:rPr lang="es-ES" altLang="it-IT" sz="2000" b="1" dirty="0">
                <a:solidFill>
                  <a:srgbClr val="002060"/>
                </a:solidFill>
                <a:latin typeface="+mj-lt"/>
              </a:rPr>
              <a:t>famiglia prosociale</a:t>
            </a:r>
            <a:r>
              <a:rPr lang="es-ES" altLang="it-IT" sz="2000" dirty="0">
                <a:solidFill>
                  <a:srgbClr val="002060"/>
                </a:solidFill>
                <a:latin typeface="+mj-lt"/>
              </a:rPr>
              <a:t>: </a:t>
            </a:r>
            <a:r>
              <a:rPr lang="it-IT" altLang="it-IT" sz="2000" dirty="0">
                <a:solidFill>
                  <a:srgbClr val="002060"/>
                </a:solidFill>
                <a:latin typeface="+mj-lt"/>
              </a:rPr>
              <a:t>possiamo definire “</a:t>
            </a:r>
            <a:r>
              <a:rPr lang="it-IT" altLang="it-IT" sz="2000" dirty="0" err="1">
                <a:solidFill>
                  <a:srgbClr val="002060"/>
                </a:solidFill>
                <a:latin typeface="+mj-lt"/>
              </a:rPr>
              <a:t>prosociale</a:t>
            </a:r>
            <a:r>
              <a:rPr lang="it-IT" altLang="it-IT" sz="2000" dirty="0">
                <a:solidFill>
                  <a:srgbClr val="002060"/>
                </a:solidFill>
                <a:latin typeface="+mj-lt"/>
              </a:rPr>
              <a:t>” una famiglia che adotta il codice generativo e ne fa il proprio habitus. </a:t>
            </a:r>
          </a:p>
          <a:p>
            <a:pPr>
              <a:lnSpc>
                <a:spcPct val="60000"/>
              </a:lnSpc>
              <a:spcBef>
                <a:spcPts val="1200"/>
              </a:spcBef>
              <a:spcAft>
                <a:spcPts val="200"/>
              </a:spcAft>
              <a:buClr>
                <a:schemeClr val="accent1"/>
              </a:buClr>
              <a:buFont typeface="Wingdings" panose="05000000000000000000" pitchFamily="2" charset="2"/>
              <a:buChar char="Ø"/>
            </a:pPr>
            <a:endParaRPr lang="es-ES" altLang="it-IT" sz="2000" dirty="0">
              <a:solidFill>
                <a:srgbClr val="002060"/>
              </a:solidFill>
              <a:latin typeface="+mj-lt"/>
            </a:endParaRPr>
          </a:p>
          <a:p>
            <a:pPr>
              <a:lnSpc>
                <a:spcPct val="60000"/>
              </a:lnSpc>
              <a:spcBef>
                <a:spcPts val="1200"/>
              </a:spcBef>
              <a:spcAft>
                <a:spcPts val="200"/>
              </a:spcAft>
              <a:buClr>
                <a:schemeClr val="accent1"/>
              </a:buClr>
              <a:buFont typeface="Wingdings" panose="05000000000000000000" pitchFamily="2" charset="2"/>
              <a:buChar char="Ø"/>
            </a:pPr>
            <a:r>
              <a:rPr lang="es-ES" altLang="it-IT" sz="2000" dirty="0">
                <a:solidFill>
                  <a:srgbClr val="002060"/>
                </a:solidFill>
                <a:latin typeface="+mj-lt"/>
              </a:rPr>
              <a:t>Il </a:t>
            </a:r>
            <a:r>
              <a:rPr lang="es-ES" altLang="it-IT" sz="2000" b="1" dirty="0">
                <a:solidFill>
                  <a:srgbClr val="002060"/>
                </a:solidFill>
                <a:latin typeface="+mj-lt"/>
              </a:rPr>
              <a:t>modello genitoriale</a:t>
            </a:r>
            <a:r>
              <a:rPr lang="es-ES" altLang="it-IT" sz="2000" dirty="0">
                <a:solidFill>
                  <a:srgbClr val="002060"/>
                </a:solidFill>
                <a:latin typeface="+mj-lt"/>
              </a:rPr>
              <a:t>: </a:t>
            </a:r>
            <a:r>
              <a:rPr lang="it-IT" altLang="it-IT" sz="2000" dirty="0">
                <a:solidFill>
                  <a:srgbClr val="002060"/>
                </a:solidFill>
                <a:latin typeface="+mj-lt"/>
              </a:rPr>
              <a:t>i genitori influenzano lo sviluppo politico e civico dei figli nella misura in cui sono essi stessi in grado di diventare civicamente attivi. Anche le attività condivise hanno lo stesso effetto.</a:t>
            </a:r>
          </a:p>
          <a:p>
            <a:pPr>
              <a:lnSpc>
                <a:spcPct val="60000"/>
              </a:lnSpc>
              <a:spcBef>
                <a:spcPts val="1200"/>
              </a:spcBef>
              <a:spcAft>
                <a:spcPts val="200"/>
              </a:spcAft>
              <a:buClr>
                <a:schemeClr val="accent1"/>
              </a:buClr>
              <a:buFont typeface="Wingdings" panose="05000000000000000000" pitchFamily="2" charset="2"/>
              <a:buChar char="Ø"/>
            </a:pPr>
            <a:endParaRPr lang="es-ES" altLang="it-IT" sz="2000" dirty="0">
              <a:solidFill>
                <a:srgbClr val="002060"/>
              </a:solidFill>
              <a:latin typeface="+mj-lt"/>
            </a:endParaRPr>
          </a:p>
          <a:p>
            <a:pPr>
              <a:lnSpc>
                <a:spcPct val="60000"/>
              </a:lnSpc>
              <a:spcBef>
                <a:spcPts val="1200"/>
              </a:spcBef>
              <a:spcAft>
                <a:spcPts val="200"/>
              </a:spcAft>
              <a:buClr>
                <a:schemeClr val="accent1"/>
              </a:buClr>
              <a:buFont typeface="Wingdings" panose="05000000000000000000" pitchFamily="2" charset="2"/>
              <a:buChar char="Ø"/>
            </a:pPr>
            <a:r>
              <a:rPr lang="es-ES" altLang="it-IT" sz="2000" b="1" dirty="0">
                <a:solidFill>
                  <a:srgbClr val="002060"/>
                </a:solidFill>
                <a:latin typeface="+mj-lt"/>
              </a:rPr>
              <a:t>Comunicazione e supporto</a:t>
            </a:r>
            <a:r>
              <a:rPr lang="es-ES" altLang="it-IT" sz="2000" dirty="0">
                <a:solidFill>
                  <a:srgbClr val="002060"/>
                </a:solidFill>
                <a:latin typeface="+mj-lt"/>
              </a:rPr>
              <a:t>: </a:t>
            </a:r>
            <a:r>
              <a:rPr lang="it-IT" altLang="it-IT" sz="2000" dirty="0">
                <a:solidFill>
                  <a:srgbClr val="002060"/>
                </a:solidFill>
                <a:latin typeface="+mj-lt"/>
              </a:rPr>
              <a:t>La letteratura classica sull’azione sociale ha individuato nel supporto, nel calore e nella qualità della relazione genitori-fogli uno stretto rapporto con l’assunzione di comportamenti </a:t>
            </a:r>
            <a:r>
              <a:rPr lang="it-IT" altLang="it-IT" sz="2000" dirty="0" err="1">
                <a:solidFill>
                  <a:srgbClr val="002060"/>
                </a:solidFill>
                <a:latin typeface="+mj-lt"/>
              </a:rPr>
              <a:t>prosociale</a:t>
            </a:r>
            <a:r>
              <a:rPr lang="it-IT" altLang="it-IT" sz="2000" dirty="0">
                <a:solidFill>
                  <a:srgbClr val="002060"/>
                </a:solidFill>
                <a:latin typeface="+mj-lt"/>
              </a:rPr>
              <a:t>. Importanza della discussione di eventi e attualità in famiglia.</a:t>
            </a:r>
            <a:endParaRPr lang="es-ES" altLang="it-IT" sz="2000" dirty="0">
              <a:solidFill>
                <a:srgbClr val="002060"/>
              </a:solidFill>
              <a:latin typeface="+mj-lt"/>
            </a:endParaRPr>
          </a:p>
        </p:txBody>
      </p:sp>
    </p:spTree>
    <p:extLst>
      <p:ext uri="{BB962C8B-B14F-4D97-AF65-F5344CB8AC3E}">
        <p14:creationId xmlns:p14="http://schemas.microsoft.com/office/powerpoint/2010/main" val="4230241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1630C5F5-1DFA-45EA-AD2D-0E34CB0D6CB3}"/>
              </a:ext>
            </a:extLst>
          </p:cNvPr>
          <p:cNvSpPr>
            <a:spLocks noGrp="1"/>
          </p:cNvSpPr>
          <p:nvPr>
            <p:ph type="sldNum" sz="quarter" idx="11"/>
          </p:nvPr>
        </p:nvSpPr>
        <p:spPr/>
        <p:txBody>
          <a:bodyPr/>
          <a:lstStyle/>
          <a:p>
            <a:fld id="{B2B9E88E-19D3-4990-B145-57AFB8271CC9}" type="slidenum">
              <a:rPr lang="it-IT" smtClean="0"/>
              <a:pPr/>
              <a:t>3</a:t>
            </a:fld>
            <a:endParaRPr lang="it-IT" dirty="0"/>
          </a:p>
        </p:txBody>
      </p:sp>
      <p:sp>
        <p:nvSpPr>
          <p:cNvPr id="5" name="Rettangolo 4">
            <a:extLst>
              <a:ext uri="{FF2B5EF4-FFF2-40B4-BE49-F238E27FC236}">
                <a16:creationId xmlns:a16="http://schemas.microsoft.com/office/drawing/2014/main" id="{EABA8E3F-0CD0-4368-A820-9F93140EF6EF}"/>
              </a:ext>
            </a:extLst>
          </p:cNvPr>
          <p:cNvSpPr/>
          <p:nvPr/>
        </p:nvSpPr>
        <p:spPr>
          <a:xfrm>
            <a:off x="1187624" y="2420888"/>
            <a:ext cx="6912768" cy="1754326"/>
          </a:xfrm>
          <a:prstGeom prst="rect">
            <a:avLst/>
          </a:prstGeom>
        </p:spPr>
        <p:txBody>
          <a:bodyPr wrap="square">
            <a:spAutoFit/>
          </a:bodyPr>
          <a:lstStyle/>
          <a:p>
            <a:pPr algn="ctr"/>
            <a:r>
              <a:rPr lang="it-IT" sz="3600" b="1" dirty="0">
                <a:solidFill>
                  <a:srgbClr val="385D8A"/>
                </a:solidFill>
              </a:rPr>
              <a:t>Generazione zeta: un’incognita ancora da decifrare</a:t>
            </a:r>
          </a:p>
        </p:txBody>
      </p:sp>
    </p:spTree>
    <p:extLst>
      <p:ext uri="{BB962C8B-B14F-4D97-AF65-F5344CB8AC3E}">
        <p14:creationId xmlns:p14="http://schemas.microsoft.com/office/powerpoint/2010/main" val="2156640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251520" y="279636"/>
            <a:ext cx="8568952" cy="1187450"/>
          </a:xfrm>
        </p:spPr>
        <p:txBody>
          <a:bodyPr>
            <a:noAutofit/>
          </a:bodyPr>
          <a:lstStyle/>
          <a:p>
            <a:r>
              <a:rPr lang="es-ES" altLang="it-IT" sz="3200" b="1" dirty="0">
                <a:solidFill>
                  <a:schemeClr val="accent1"/>
                </a:solidFill>
                <a:latin typeface="Calibri" pitchFamily="34" charset="0"/>
                <a:ea typeface="MS PGothic" pitchFamily="34" charset="-128"/>
                <a:cs typeface="+mn-cs"/>
              </a:rPr>
              <a:t>Il ruolo che può avere la Chiesa per promuovere partecipazione</a:t>
            </a:r>
          </a:p>
        </p:txBody>
      </p:sp>
      <p:sp>
        <p:nvSpPr>
          <p:cNvPr id="28675" name="Rectangle 3"/>
          <p:cNvSpPr>
            <a:spLocks noGrp="1" noChangeArrowheads="1"/>
          </p:cNvSpPr>
          <p:nvPr>
            <p:ph type="body" idx="4294967295"/>
          </p:nvPr>
        </p:nvSpPr>
        <p:spPr>
          <a:xfrm>
            <a:off x="755576" y="1424488"/>
            <a:ext cx="7772400" cy="4572000"/>
          </a:xfrm>
        </p:spPr>
        <p:txBody>
          <a:bodyPr>
            <a:normAutofit fontScale="92500" lnSpcReduction="20000"/>
          </a:bodyPr>
          <a:lstStyle/>
          <a:p>
            <a:pPr>
              <a:lnSpc>
                <a:spcPct val="80000"/>
              </a:lnSpc>
              <a:buFontTx/>
              <a:buNone/>
            </a:pPr>
            <a:endParaRPr lang="it-IT" altLang="it-IT" sz="2000" b="1" dirty="0"/>
          </a:p>
          <a:p>
            <a:pPr>
              <a:lnSpc>
                <a:spcPct val="80000"/>
              </a:lnSpc>
              <a:buFontTx/>
              <a:buNone/>
            </a:pPr>
            <a:endParaRPr lang="it-IT" altLang="it-IT" sz="2000" b="1" dirty="0"/>
          </a:p>
          <a:p>
            <a:pPr>
              <a:lnSpc>
                <a:spcPct val="80000"/>
              </a:lnSpc>
              <a:buFontTx/>
              <a:buNone/>
            </a:pPr>
            <a:endParaRPr lang="it-IT" altLang="it-IT" sz="2000" b="1" dirty="0"/>
          </a:p>
          <a:p>
            <a:pPr>
              <a:lnSpc>
                <a:spcPct val="80000"/>
              </a:lnSpc>
              <a:buFontTx/>
              <a:buNone/>
            </a:pPr>
            <a:endParaRPr lang="it-IT" altLang="it-IT" sz="2000" b="1" dirty="0"/>
          </a:p>
          <a:p>
            <a:pPr eaLnBrk="1" hangingPunct="1">
              <a:lnSpc>
                <a:spcPct val="80000"/>
              </a:lnSpc>
              <a:buSzPct val="75000"/>
              <a:buFontTx/>
              <a:buNone/>
            </a:pPr>
            <a:r>
              <a:rPr lang="it-IT" altLang="it-IT" sz="2000" b="1" dirty="0"/>
              <a:t>		</a:t>
            </a:r>
            <a:r>
              <a:rPr lang="it-IT" altLang="it-IT" sz="2200" dirty="0">
                <a:solidFill>
                  <a:srgbClr val="002060"/>
                </a:solidFill>
                <a:latin typeface="+mj-lt"/>
              </a:rPr>
              <a:t>Può porsi come indispensabile “medium” tra l’individuo o i gruppi 	e la società. </a:t>
            </a:r>
          </a:p>
          <a:p>
            <a:pPr eaLnBrk="1" hangingPunct="1">
              <a:lnSpc>
                <a:spcPct val="80000"/>
              </a:lnSpc>
              <a:buSzPct val="75000"/>
              <a:buFontTx/>
              <a:buNone/>
            </a:pPr>
            <a:endParaRPr lang="it-IT" altLang="it-IT" sz="2200" dirty="0">
              <a:solidFill>
                <a:srgbClr val="002060"/>
              </a:solidFill>
              <a:latin typeface="+mj-lt"/>
            </a:endParaRPr>
          </a:p>
          <a:p>
            <a:pPr eaLnBrk="1" hangingPunct="1">
              <a:lnSpc>
                <a:spcPct val="80000"/>
              </a:lnSpc>
              <a:buSzPct val="75000"/>
              <a:buFontTx/>
              <a:buNone/>
            </a:pPr>
            <a:r>
              <a:rPr lang="it-IT" altLang="it-IT" sz="2200" dirty="0">
                <a:solidFill>
                  <a:srgbClr val="002060"/>
                </a:solidFill>
                <a:latin typeface="+mj-lt"/>
              </a:rPr>
              <a:t>		In una società sempre più “liquida” spetta anche alla Chiesa la 	funzione di luogo di relazione catalizzatore della 	partecipazione </a:t>
            </a:r>
          </a:p>
          <a:p>
            <a:pPr eaLnBrk="1" hangingPunct="1">
              <a:lnSpc>
                <a:spcPct val="80000"/>
              </a:lnSpc>
              <a:buSzPct val="75000"/>
              <a:buFontTx/>
              <a:buNone/>
            </a:pPr>
            <a:endParaRPr lang="it-IT" altLang="it-IT" sz="2000" dirty="0">
              <a:solidFill>
                <a:schemeClr val="tx2">
                  <a:lumMod val="50000"/>
                </a:schemeClr>
              </a:solidFill>
              <a:latin typeface="+mj-lt"/>
            </a:endParaRPr>
          </a:p>
          <a:p>
            <a:pPr eaLnBrk="1" hangingPunct="1">
              <a:lnSpc>
                <a:spcPct val="80000"/>
              </a:lnSpc>
              <a:buSzPct val="75000"/>
              <a:buFontTx/>
              <a:buNone/>
            </a:pPr>
            <a:endParaRPr lang="it-IT" altLang="it-IT" sz="2000" dirty="0">
              <a:solidFill>
                <a:schemeClr val="tx2">
                  <a:lumMod val="50000"/>
                </a:schemeClr>
              </a:solidFill>
              <a:latin typeface="+mj-lt"/>
            </a:endParaRPr>
          </a:p>
          <a:p>
            <a:pPr marL="0" indent="0" eaLnBrk="1" hangingPunct="1">
              <a:lnSpc>
                <a:spcPct val="80000"/>
              </a:lnSpc>
              <a:buSzPct val="75000"/>
              <a:buNone/>
            </a:pPr>
            <a:endParaRPr lang="it-IT" altLang="it-IT" sz="2000" dirty="0">
              <a:solidFill>
                <a:schemeClr val="tx2">
                  <a:lumMod val="50000"/>
                </a:schemeClr>
              </a:solidFill>
              <a:latin typeface="+mj-lt"/>
            </a:endParaRPr>
          </a:p>
          <a:p>
            <a:pPr eaLnBrk="1" hangingPunct="1">
              <a:lnSpc>
                <a:spcPct val="80000"/>
              </a:lnSpc>
              <a:buSzPct val="75000"/>
              <a:buFontTx/>
              <a:buNone/>
            </a:pPr>
            <a:r>
              <a:rPr lang="it-IT" altLang="it-IT" sz="2000" dirty="0">
                <a:solidFill>
                  <a:schemeClr val="tx2">
                    <a:lumMod val="50000"/>
                  </a:schemeClr>
                </a:solidFill>
                <a:latin typeface="+mj-lt"/>
              </a:rPr>
              <a:t>	</a:t>
            </a:r>
          </a:p>
          <a:p>
            <a:pPr>
              <a:lnSpc>
                <a:spcPct val="80000"/>
              </a:lnSpc>
              <a:buFontTx/>
              <a:buNone/>
            </a:pPr>
            <a:endParaRPr lang="es-ES" altLang="it-IT" sz="2000" b="1" dirty="0"/>
          </a:p>
        </p:txBody>
      </p:sp>
      <p:sp>
        <p:nvSpPr>
          <p:cNvPr id="28676" name="AutoShape 4"/>
          <p:cNvSpPr>
            <a:spLocks noChangeArrowheads="1"/>
          </p:cNvSpPr>
          <p:nvPr/>
        </p:nvSpPr>
        <p:spPr bwMode="auto">
          <a:xfrm>
            <a:off x="959074" y="2766512"/>
            <a:ext cx="533400" cy="381000"/>
          </a:xfrm>
          <a:prstGeom prst="rightArrow">
            <a:avLst>
              <a:gd name="adj1" fmla="val 50000"/>
              <a:gd name="adj2" fmla="val 3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677" name="AutoShape 5"/>
          <p:cNvSpPr>
            <a:spLocks noChangeArrowheads="1"/>
          </p:cNvSpPr>
          <p:nvPr/>
        </p:nvSpPr>
        <p:spPr bwMode="auto">
          <a:xfrm>
            <a:off x="959074" y="3710488"/>
            <a:ext cx="533400" cy="381000"/>
          </a:xfrm>
          <a:prstGeom prst="rightArrow">
            <a:avLst>
              <a:gd name="adj1" fmla="val 50000"/>
              <a:gd name="adj2" fmla="val 3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extLst>
      <p:ext uri="{BB962C8B-B14F-4D97-AF65-F5344CB8AC3E}">
        <p14:creationId xmlns:p14="http://schemas.microsoft.com/office/powerpoint/2010/main" val="1973840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817240" y="1556792"/>
            <a:ext cx="7772400" cy="4381128"/>
          </a:xfrm>
        </p:spPr>
        <p:txBody>
          <a:bodyPr/>
          <a:lstStyle/>
          <a:p>
            <a:pPr marL="0" indent="0" eaLnBrk="1" hangingPunct="1">
              <a:lnSpc>
                <a:spcPct val="80000"/>
              </a:lnSpc>
              <a:buSzPct val="75000"/>
              <a:buNone/>
            </a:pPr>
            <a:endParaRPr lang="it-IT" altLang="it-IT" b="1" dirty="0">
              <a:solidFill>
                <a:schemeClr val="tx2">
                  <a:lumMod val="50000"/>
                </a:schemeClr>
              </a:solidFill>
              <a:latin typeface="+mj-lt"/>
            </a:endParaRPr>
          </a:p>
          <a:p>
            <a:pPr marL="0" indent="0" eaLnBrk="1" hangingPunct="1">
              <a:lnSpc>
                <a:spcPct val="80000"/>
              </a:lnSpc>
              <a:buSzPct val="75000"/>
              <a:buNone/>
            </a:pPr>
            <a:r>
              <a:rPr lang="it-IT" altLang="it-IT" b="1" dirty="0">
                <a:solidFill>
                  <a:srgbClr val="002060"/>
                </a:solidFill>
                <a:latin typeface="+mj-lt"/>
              </a:rPr>
              <a:t>Senso di comunità</a:t>
            </a:r>
            <a:r>
              <a:rPr lang="it-IT" altLang="it-IT" dirty="0">
                <a:solidFill>
                  <a:srgbClr val="002060"/>
                </a:solidFill>
                <a:latin typeface="+mj-lt"/>
              </a:rPr>
              <a:t>: Il senso di comunità ha a che fare con il sentirsi appartenenti ad un gruppo e sentire che in quel gruppo il proprio contributo è essenziale e determinante;</a:t>
            </a:r>
          </a:p>
          <a:p>
            <a:pPr eaLnBrk="1" hangingPunct="1">
              <a:lnSpc>
                <a:spcPct val="80000"/>
              </a:lnSpc>
              <a:buSzPct val="75000"/>
            </a:pPr>
            <a:endParaRPr lang="it-IT" altLang="it-IT" dirty="0">
              <a:solidFill>
                <a:srgbClr val="002060"/>
              </a:solidFill>
              <a:latin typeface="+mj-lt"/>
            </a:endParaRPr>
          </a:p>
          <a:p>
            <a:pPr marL="0" indent="0" eaLnBrk="1" hangingPunct="1">
              <a:lnSpc>
                <a:spcPct val="80000"/>
              </a:lnSpc>
              <a:buSzPct val="75000"/>
              <a:buNone/>
            </a:pPr>
            <a:r>
              <a:rPr lang="it-IT" altLang="it-IT" b="1" dirty="0">
                <a:solidFill>
                  <a:srgbClr val="002060"/>
                </a:solidFill>
                <a:latin typeface="+mj-lt"/>
              </a:rPr>
              <a:t>Dialogo intergenerazionale</a:t>
            </a:r>
            <a:r>
              <a:rPr lang="it-IT" altLang="it-IT" dirty="0">
                <a:solidFill>
                  <a:srgbClr val="002060"/>
                </a:solidFill>
                <a:latin typeface="+mj-lt"/>
              </a:rPr>
              <a:t>: La Chiesa non può esimersi dal farsi garante del dialogo intergenerazionale mostrando adulti responsabili e </a:t>
            </a:r>
            <a:r>
              <a:rPr lang="it-IT" altLang="it-IT" dirty="0" err="1">
                <a:solidFill>
                  <a:srgbClr val="002060"/>
                </a:solidFill>
                <a:latin typeface="+mj-lt"/>
              </a:rPr>
              <a:t>prosociali</a:t>
            </a:r>
            <a:r>
              <a:rPr lang="it-IT" altLang="it-IT" dirty="0">
                <a:solidFill>
                  <a:srgbClr val="002060"/>
                </a:solidFill>
                <a:latin typeface="+mj-lt"/>
              </a:rPr>
              <a:t> in grado di fornire l’alter ego dialettico ai giovani. </a:t>
            </a:r>
          </a:p>
          <a:p>
            <a:pPr eaLnBrk="1" hangingPunct="1">
              <a:lnSpc>
                <a:spcPct val="80000"/>
              </a:lnSpc>
              <a:buSzPct val="75000"/>
            </a:pPr>
            <a:endParaRPr lang="it-IT" altLang="it-IT" dirty="0">
              <a:solidFill>
                <a:srgbClr val="002060"/>
              </a:solidFill>
              <a:latin typeface="+mj-lt"/>
            </a:endParaRPr>
          </a:p>
          <a:p>
            <a:pPr marL="0" indent="0">
              <a:lnSpc>
                <a:spcPct val="80000"/>
              </a:lnSpc>
              <a:buSzPct val="75000"/>
              <a:buNone/>
            </a:pPr>
            <a:r>
              <a:rPr lang="it-IT" altLang="it-IT" b="1" dirty="0">
                <a:solidFill>
                  <a:srgbClr val="002060"/>
                </a:solidFill>
                <a:latin typeface="+mj-lt"/>
              </a:rPr>
              <a:t>Bisogni di auto-determinazione</a:t>
            </a:r>
            <a:r>
              <a:rPr lang="it-IT" altLang="it-IT" dirty="0">
                <a:solidFill>
                  <a:srgbClr val="002060"/>
                </a:solidFill>
                <a:latin typeface="+mj-lt"/>
              </a:rPr>
              <a:t>: Il compito principale è quello di rispondere adeguatamente ai bisogni intrinseci e universali di competenza, autonomia e relazione.</a:t>
            </a:r>
          </a:p>
          <a:p>
            <a:endParaRPr lang="es-ES" altLang="it-IT" sz="2400" dirty="0"/>
          </a:p>
        </p:txBody>
      </p:sp>
      <p:sp>
        <p:nvSpPr>
          <p:cNvPr id="3" name="Rectangle 2">
            <a:extLst>
              <a:ext uri="{FF2B5EF4-FFF2-40B4-BE49-F238E27FC236}">
                <a16:creationId xmlns:a16="http://schemas.microsoft.com/office/drawing/2014/main" id="{687D35A0-5A3F-4361-8B92-B3F26241594F}"/>
              </a:ext>
            </a:extLst>
          </p:cNvPr>
          <p:cNvSpPr txBox="1">
            <a:spLocks noChangeArrowheads="1"/>
          </p:cNvSpPr>
          <p:nvPr/>
        </p:nvSpPr>
        <p:spPr bwMode="auto">
          <a:xfrm>
            <a:off x="971600" y="112722"/>
            <a:ext cx="761804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s-ES" altLang="it-IT" sz="3200" b="1" dirty="0">
                <a:solidFill>
                  <a:schemeClr val="accent1"/>
                </a:solidFill>
                <a:latin typeface="Calibri" pitchFamily="34" charset="0"/>
                <a:ea typeface="MS PGothic" pitchFamily="34" charset="-128"/>
                <a:cs typeface="+mn-cs"/>
              </a:rPr>
              <a:t>Tre elementi da coltivare...</a:t>
            </a:r>
          </a:p>
        </p:txBody>
      </p:sp>
    </p:spTree>
    <p:extLst>
      <p:ext uri="{BB962C8B-B14F-4D97-AF65-F5344CB8AC3E}">
        <p14:creationId xmlns:p14="http://schemas.microsoft.com/office/powerpoint/2010/main" val="3649811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3102A111-2290-4F49-A5C5-E95E8384B7AA}" type="slidenum">
              <a:rPr lang="it-IT" smtClean="0"/>
              <a:pPr>
                <a:defRPr/>
              </a:pPr>
              <a:t>32</a:t>
            </a:fld>
            <a:endParaRPr lang="it-IT"/>
          </a:p>
        </p:txBody>
      </p:sp>
      <p:sp>
        <p:nvSpPr>
          <p:cNvPr id="3" name="CasellaDiTesto 2"/>
          <p:cNvSpPr txBox="1"/>
          <p:nvPr/>
        </p:nvSpPr>
        <p:spPr>
          <a:xfrm>
            <a:off x="658403" y="2132856"/>
            <a:ext cx="7704856" cy="1200329"/>
          </a:xfrm>
          <a:prstGeom prst="rect">
            <a:avLst/>
          </a:prstGeom>
          <a:noFill/>
        </p:spPr>
        <p:txBody>
          <a:bodyPr wrap="square" rtlCol="0">
            <a:spAutoFit/>
          </a:bodyPr>
          <a:lstStyle/>
          <a:p>
            <a:pPr algn="ctr"/>
            <a:r>
              <a:rPr lang="it-IT" sz="3600" b="1" dirty="0">
                <a:solidFill>
                  <a:srgbClr val="385D8A"/>
                </a:solidFill>
              </a:rPr>
              <a:t>ATTO TERZO:</a:t>
            </a:r>
          </a:p>
          <a:p>
            <a:pPr algn="ctr"/>
            <a:r>
              <a:rPr lang="it-IT" sz="3600" b="1" dirty="0">
                <a:solidFill>
                  <a:srgbClr val="385D8A"/>
                </a:solidFill>
              </a:rPr>
              <a:t>Accompagnare e  Costruire Patti</a:t>
            </a:r>
          </a:p>
        </p:txBody>
      </p:sp>
    </p:spTree>
    <p:extLst>
      <p:ext uri="{BB962C8B-B14F-4D97-AF65-F5344CB8AC3E}">
        <p14:creationId xmlns:p14="http://schemas.microsoft.com/office/powerpoint/2010/main" val="92865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asellaDiTesto 2"/>
          <p:cNvSpPr txBox="1">
            <a:spLocks noChangeArrowheads="1"/>
          </p:cNvSpPr>
          <p:nvPr/>
        </p:nvSpPr>
        <p:spPr bwMode="auto">
          <a:xfrm>
            <a:off x="3254233" y="292387"/>
            <a:ext cx="53990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buFont typeface="Arial" charset="0"/>
              <a:buNone/>
            </a:pPr>
            <a:r>
              <a:rPr lang="it-IT" altLang="it-IT" b="1" dirty="0">
                <a:solidFill>
                  <a:schemeClr val="accent1"/>
                </a:solidFill>
              </a:rPr>
              <a:t>I giovani chiedono…</a:t>
            </a:r>
          </a:p>
        </p:txBody>
      </p:sp>
      <p:sp>
        <p:nvSpPr>
          <p:cNvPr id="4" name="Rettangolo 3"/>
          <p:cNvSpPr/>
          <p:nvPr/>
        </p:nvSpPr>
        <p:spPr>
          <a:xfrm>
            <a:off x="251520" y="1628800"/>
            <a:ext cx="8568952" cy="3108543"/>
          </a:xfrm>
          <a:prstGeom prst="rect">
            <a:avLst/>
          </a:prstGeom>
        </p:spPr>
        <p:txBody>
          <a:bodyPr wrap="square">
            <a:spAutoFit/>
          </a:bodyPr>
          <a:lstStyle/>
          <a:p>
            <a:pPr marL="571500" indent="-571500">
              <a:buFont typeface="Arial" panose="020B0604020202020204" pitchFamily="34" charset="0"/>
              <a:buChar char="•"/>
              <a:defRPr/>
            </a:pPr>
            <a:r>
              <a:rPr lang="it-IT" sz="2800" b="1" dirty="0">
                <a:solidFill>
                  <a:srgbClr val="002060"/>
                </a:solidFill>
                <a:latin typeface="+mj-lt"/>
              </a:rPr>
              <a:t>Ascolto e comprensione, non giudizio</a:t>
            </a:r>
          </a:p>
          <a:p>
            <a:pPr marL="571500" indent="-571500">
              <a:buFont typeface="Arial" panose="020B0604020202020204" pitchFamily="34" charset="0"/>
              <a:buChar char="•"/>
              <a:defRPr/>
            </a:pPr>
            <a:r>
              <a:rPr lang="it-IT" sz="2800" b="1" dirty="0">
                <a:solidFill>
                  <a:srgbClr val="002060"/>
                </a:solidFill>
                <a:latin typeface="+mj-lt"/>
              </a:rPr>
              <a:t>Un orientamento, un modello, indicazioni di senso ed etiche, sulla base delle quali costruire la propria identità</a:t>
            </a:r>
          </a:p>
          <a:p>
            <a:pPr marL="571500" indent="-571500">
              <a:buFont typeface="Arial" panose="020B0604020202020204" pitchFamily="34" charset="0"/>
              <a:buChar char="•"/>
              <a:defRPr/>
            </a:pPr>
            <a:r>
              <a:rPr lang="it-IT" sz="2800" b="1" dirty="0">
                <a:solidFill>
                  <a:srgbClr val="002060"/>
                </a:solidFill>
                <a:latin typeface="+mj-lt"/>
              </a:rPr>
              <a:t>Bisogno di </a:t>
            </a:r>
            <a:r>
              <a:rPr lang="it-IT" sz="2800" b="1" dirty="0">
                <a:solidFill>
                  <a:srgbClr val="FFC000"/>
                </a:solidFill>
                <a:latin typeface="+mj-lt"/>
              </a:rPr>
              <a:t>testimonianze autentiche</a:t>
            </a:r>
            <a:r>
              <a:rPr lang="it-IT" sz="2800" b="1" dirty="0">
                <a:solidFill>
                  <a:srgbClr val="002060"/>
                </a:solidFill>
                <a:latin typeface="+mj-lt"/>
              </a:rPr>
              <a:t>, aperte e chiare</a:t>
            </a:r>
          </a:p>
          <a:p>
            <a:pPr marL="571500" indent="-571500">
              <a:buFont typeface="Arial" panose="020B0604020202020204" pitchFamily="34" charset="0"/>
              <a:buChar char="•"/>
              <a:defRPr/>
            </a:pPr>
            <a:r>
              <a:rPr lang="it-IT" sz="2800" b="1" dirty="0">
                <a:solidFill>
                  <a:srgbClr val="002060"/>
                </a:solidFill>
                <a:latin typeface="+mj-lt"/>
              </a:rPr>
              <a:t>Relazioni autentiche e vite autentiche</a:t>
            </a:r>
          </a:p>
          <a:p>
            <a:pPr marL="571500" indent="-571500" algn="ctr">
              <a:buFont typeface="Arial" panose="020B0604020202020204" pitchFamily="34" charset="0"/>
              <a:buChar char="•"/>
              <a:defRPr/>
            </a:pPr>
            <a:endParaRPr lang="it-IT" sz="2800" b="1" dirty="0">
              <a:solidFill>
                <a:srgbClr val="FFC000"/>
              </a:solidFill>
              <a:latin typeface="+mj-lt"/>
            </a:endParaRPr>
          </a:p>
        </p:txBody>
      </p:sp>
    </p:spTree>
    <p:extLst>
      <p:ext uri="{BB962C8B-B14F-4D97-AF65-F5344CB8AC3E}">
        <p14:creationId xmlns:p14="http://schemas.microsoft.com/office/powerpoint/2010/main" val="2537063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3102A111-2290-4F49-A5C5-E95E8384B7AA}" type="slidenum">
              <a:rPr lang="it-IT" smtClean="0"/>
              <a:pPr>
                <a:defRPr/>
              </a:pPr>
              <a:t>34</a:t>
            </a:fld>
            <a:endParaRPr lang="it-IT"/>
          </a:p>
        </p:txBody>
      </p:sp>
      <p:sp>
        <p:nvSpPr>
          <p:cNvPr id="3" name="CasellaDiTesto 2"/>
          <p:cNvSpPr txBox="1"/>
          <p:nvPr/>
        </p:nvSpPr>
        <p:spPr>
          <a:xfrm>
            <a:off x="575556" y="1228397"/>
            <a:ext cx="7992888" cy="4401205"/>
          </a:xfrm>
          <a:prstGeom prst="rect">
            <a:avLst/>
          </a:prstGeom>
          <a:noFill/>
        </p:spPr>
        <p:txBody>
          <a:bodyPr wrap="square" rtlCol="0">
            <a:spAutoFit/>
          </a:bodyPr>
          <a:lstStyle/>
          <a:p>
            <a:pPr marL="285750" indent="-285750">
              <a:buFont typeface="Wingdings" panose="05000000000000000000" pitchFamily="2" charset="2"/>
              <a:buChar char="ü"/>
            </a:pPr>
            <a:r>
              <a:rPr lang="it-IT" sz="2800" b="1" dirty="0">
                <a:solidFill>
                  <a:srgbClr val="002060"/>
                </a:solidFill>
                <a:latin typeface="+mj-lt"/>
              </a:rPr>
              <a:t>Promuovere un «riconoscimento» reciproco al di là degli stereotipi</a:t>
            </a:r>
          </a:p>
          <a:p>
            <a:pPr marL="285750" indent="-285750">
              <a:buFont typeface="Wingdings" panose="05000000000000000000" pitchFamily="2" charset="2"/>
              <a:buChar char="ü"/>
            </a:pPr>
            <a:endParaRPr lang="it-IT" sz="2800" b="1" dirty="0">
              <a:solidFill>
                <a:srgbClr val="002060"/>
              </a:solidFill>
              <a:latin typeface="+mj-lt"/>
            </a:endParaRPr>
          </a:p>
          <a:p>
            <a:pPr marL="285750" indent="-285750">
              <a:buFont typeface="Wingdings" panose="05000000000000000000" pitchFamily="2" charset="2"/>
              <a:buChar char="ü"/>
            </a:pPr>
            <a:r>
              <a:rPr lang="it-IT" sz="2800" b="1" dirty="0">
                <a:solidFill>
                  <a:srgbClr val="002060"/>
                </a:solidFill>
                <a:latin typeface="+mj-lt"/>
              </a:rPr>
              <a:t>Valorizzazione delle differenze</a:t>
            </a:r>
          </a:p>
          <a:p>
            <a:pPr marL="285750" indent="-285750">
              <a:buFont typeface="Wingdings" panose="05000000000000000000" pitchFamily="2" charset="2"/>
              <a:buChar char="ü"/>
            </a:pPr>
            <a:endParaRPr lang="it-IT" sz="2800" b="1" dirty="0">
              <a:solidFill>
                <a:srgbClr val="002060"/>
              </a:solidFill>
              <a:latin typeface="+mj-lt"/>
            </a:endParaRPr>
          </a:p>
          <a:p>
            <a:pPr marL="285750" indent="-285750">
              <a:buFont typeface="Wingdings" panose="05000000000000000000" pitchFamily="2" charset="2"/>
              <a:buChar char="ü"/>
            </a:pPr>
            <a:r>
              <a:rPr lang="it-IT" sz="2800" b="1" dirty="0">
                <a:solidFill>
                  <a:srgbClr val="002060"/>
                </a:solidFill>
                <a:latin typeface="+mj-lt"/>
              </a:rPr>
              <a:t>Creare un senso del noi (bisogno di appartenere)</a:t>
            </a:r>
          </a:p>
          <a:p>
            <a:pPr marL="285750" indent="-285750">
              <a:buFont typeface="Wingdings" panose="05000000000000000000" pitchFamily="2" charset="2"/>
              <a:buChar char="ü"/>
            </a:pPr>
            <a:endParaRPr lang="it-IT" sz="2800" b="1" dirty="0">
              <a:solidFill>
                <a:srgbClr val="002060"/>
              </a:solidFill>
              <a:latin typeface="+mj-lt"/>
            </a:endParaRPr>
          </a:p>
          <a:p>
            <a:pPr marL="285750" indent="-285750">
              <a:buFont typeface="Wingdings" panose="05000000000000000000" pitchFamily="2" charset="2"/>
              <a:buChar char="ü"/>
            </a:pPr>
            <a:r>
              <a:rPr lang="it-IT" sz="2800" b="1" dirty="0">
                <a:solidFill>
                  <a:srgbClr val="002060"/>
                </a:solidFill>
                <a:latin typeface="+mj-lt"/>
              </a:rPr>
              <a:t>Promuovere </a:t>
            </a:r>
            <a:r>
              <a:rPr lang="it-IT" sz="2800" b="1" dirty="0" err="1">
                <a:solidFill>
                  <a:srgbClr val="002060"/>
                </a:solidFill>
                <a:latin typeface="+mj-lt"/>
              </a:rPr>
              <a:t>generatività</a:t>
            </a:r>
            <a:r>
              <a:rPr lang="it-IT" sz="2800" b="1" dirty="0">
                <a:solidFill>
                  <a:srgbClr val="002060"/>
                </a:solidFill>
                <a:latin typeface="+mj-lt"/>
              </a:rPr>
              <a:t> sociale</a:t>
            </a:r>
          </a:p>
          <a:p>
            <a:pPr marL="285750" indent="-285750">
              <a:buFont typeface="Wingdings" panose="05000000000000000000" pitchFamily="2" charset="2"/>
              <a:buChar char="ü"/>
            </a:pPr>
            <a:endParaRPr lang="it-IT" sz="2800" b="1" dirty="0">
              <a:solidFill>
                <a:srgbClr val="002060"/>
              </a:solidFill>
              <a:latin typeface="+mj-lt"/>
            </a:endParaRPr>
          </a:p>
          <a:p>
            <a:pPr marL="285750" indent="-285750">
              <a:buFont typeface="Wingdings" panose="05000000000000000000" pitchFamily="2" charset="2"/>
              <a:buChar char="ü"/>
            </a:pPr>
            <a:r>
              <a:rPr lang="it-IT" sz="2800" b="1" dirty="0">
                <a:solidFill>
                  <a:srgbClr val="002060"/>
                </a:solidFill>
                <a:latin typeface="+mj-lt"/>
              </a:rPr>
              <a:t>Consentire di innovare e accompagnare </a:t>
            </a:r>
          </a:p>
        </p:txBody>
      </p:sp>
      <p:sp>
        <p:nvSpPr>
          <p:cNvPr id="4" name="CasellaDiTesto 3"/>
          <p:cNvSpPr txBox="1"/>
          <p:nvPr/>
        </p:nvSpPr>
        <p:spPr>
          <a:xfrm>
            <a:off x="3218342" y="116632"/>
            <a:ext cx="5472608" cy="954107"/>
          </a:xfrm>
          <a:prstGeom prst="rect">
            <a:avLst/>
          </a:prstGeom>
          <a:noFill/>
        </p:spPr>
        <p:txBody>
          <a:bodyPr wrap="square" rtlCol="0">
            <a:spAutoFit/>
          </a:bodyPr>
          <a:lstStyle/>
          <a:p>
            <a:r>
              <a:rPr lang="it-IT" sz="2800" b="1" dirty="0">
                <a:solidFill>
                  <a:schemeClr val="accent1"/>
                </a:solidFill>
                <a:latin typeface="+mj-lt"/>
              </a:rPr>
              <a:t>Costruire Patti  per mostrare anziché solo dire…</a:t>
            </a:r>
          </a:p>
        </p:txBody>
      </p:sp>
    </p:spTree>
    <p:extLst>
      <p:ext uri="{BB962C8B-B14F-4D97-AF65-F5344CB8AC3E}">
        <p14:creationId xmlns:p14="http://schemas.microsoft.com/office/powerpoint/2010/main" val="2402430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80924" y="1340768"/>
            <a:ext cx="8326438" cy="2492990"/>
          </a:xfrm>
          <a:prstGeom prst="rect">
            <a:avLst/>
          </a:prstGeom>
          <a:noFill/>
        </p:spPr>
        <p:txBody>
          <a:bodyPr>
            <a:spAutoFit/>
          </a:bodyPr>
          <a:lstStyle/>
          <a:p>
            <a:pPr algn="ctr">
              <a:defRPr/>
            </a:pPr>
            <a:r>
              <a:rPr lang="it-IT" sz="3600" b="1" dirty="0">
                <a:solidFill>
                  <a:srgbClr val="385D8A"/>
                </a:solidFill>
                <a:latin typeface="+mj-lt"/>
              </a:rPr>
              <a:t> </a:t>
            </a:r>
          </a:p>
          <a:p>
            <a:pPr algn="ctr">
              <a:defRPr/>
            </a:pPr>
            <a:r>
              <a:rPr lang="it-IT" sz="4000" b="1" dirty="0">
                <a:solidFill>
                  <a:srgbClr val="0070C0"/>
                </a:solidFill>
                <a:latin typeface="+mj-lt"/>
              </a:rPr>
              <a:t>Occorre rischiare </a:t>
            </a:r>
          </a:p>
          <a:p>
            <a:pPr algn="ctr">
              <a:defRPr/>
            </a:pPr>
            <a:r>
              <a:rPr lang="it-IT" sz="4000" b="1" dirty="0">
                <a:solidFill>
                  <a:srgbClr val="0070C0"/>
                </a:solidFill>
                <a:latin typeface="+mj-lt"/>
              </a:rPr>
              <a:t>responsabilità congiunta</a:t>
            </a:r>
          </a:p>
          <a:p>
            <a:pPr marL="285750" indent="-285750">
              <a:buFont typeface="Wingdings" panose="05000000000000000000" pitchFamily="2" charset="2"/>
              <a:buChar char="ü"/>
              <a:defRPr/>
            </a:pPr>
            <a:endParaRPr lang="it-IT" sz="4000" b="1" dirty="0">
              <a:solidFill>
                <a:schemeClr val="tx2">
                  <a:lumMod val="50000"/>
                </a:schemeClr>
              </a:solidFill>
              <a:latin typeface="+mj-lt"/>
            </a:endParaRPr>
          </a:p>
        </p:txBody>
      </p:sp>
      <p:sp>
        <p:nvSpPr>
          <p:cNvPr id="3" name="CasellaDiTesto 2"/>
          <p:cNvSpPr txBox="1"/>
          <p:nvPr/>
        </p:nvSpPr>
        <p:spPr>
          <a:xfrm>
            <a:off x="0" y="3376042"/>
            <a:ext cx="9396536" cy="2616101"/>
          </a:xfrm>
          <a:prstGeom prst="rect">
            <a:avLst/>
          </a:prstGeom>
          <a:noFill/>
        </p:spPr>
        <p:txBody>
          <a:bodyPr wrap="square">
            <a:spAutoFit/>
          </a:bodyPr>
          <a:lstStyle/>
          <a:p>
            <a:pPr algn="ctr">
              <a:defRPr/>
            </a:pPr>
            <a:r>
              <a:rPr lang="it-IT" sz="4000" b="1" dirty="0">
                <a:solidFill>
                  <a:srgbClr val="0070C0"/>
                </a:solidFill>
                <a:latin typeface="+mj-lt"/>
              </a:rPr>
              <a:t>Gettare semi di </a:t>
            </a:r>
          </a:p>
          <a:p>
            <a:pPr algn="ctr">
              <a:defRPr/>
            </a:pPr>
            <a:r>
              <a:rPr lang="it-IT" sz="4000" b="1" dirty="0">
                <a:solidFill>
                  <a:srgbClr val="0070C0"/>
                </a:solidFill>
                <a:latin typeface="+mj-lt"/>
              </a:rPr>
              <a:t>speranza e fiducia…</a:t>
            </a:r>
          </a:p>
          <a:p>
            <a:pPr algn="ctr">
              <a:defRPr/>
            </a:pPr>
            <a:endParaRPr lang="it-IT" sz="4400" b="1" dirty="0">
              <a:solidFill>
                <a:srgbClr val="0070C0"/>
              </a:solidFill>
              <a:latin typeface="+mj-lt"/>
            </a:endParaRPr>
          </a:p>
          <a:p>
            <a:pPr algn="ctr">
              <a:defRPr/>
            </a:pPr>
            <a:r>
              <a:rPr lang="it-IT" sz="4000" b="1" dirty="0">
                <a:solidFill>
                  <a:srgbClr val="0070C0"/>
                </a:solidFill>
                <a:latin typeface="+mn-lt"/>
              </a:rPr>
              <a:t>Accompagnare e lasciar andare……</a:t>
            </a:r>
          </a:p>
        </p:txBody>
      </p:sp>
      <p:sp>
        <p:nvSpPr>
          <p:cNvPr id="4" name="CasellaDiTesto 3">
            <a:extLst>
              <a:ext uri="{FF2B5EF4-FFF2-40B4-BE49-F238E27FC236}">
                <a16:creationId xmlns:a16="http://schemas.microsoft.com/office/drawing/2014/main" id="{2C2097B9-5649-45E0-8F28-F10BAA94E658}"/>
              </a:ext>
            </a:extLst>
          </p:cNvPr>
          <p:cNvSpPr txBox="1"/>
          <p:nvPr/>
        </p:nvSpPr>
        <p:spPr>
          <a:xfrm>
            <a:off x="3239344" y="6524"/>
            <a:ext cx="5904656" cy="954107"/>
          </a:xfrm>
          <a:prstGeom prst="rect">
            <a:avLst/>
          </a:prstGeom>
          <a:noFill/>
        </p:spPr>
        <p:txBody>
          <a:bodyPr wrap="square" rtlCol="0">
            <a:spAutoFit/>
          </a:bodyPr>
          <a:lstStyle/>
          <a:p>
            <a:r>
              <a:rPr lang="it-IT" sz="2800" b="1" dirty="0">
                <a:solidFill>
                  <a:srgbClr val="FFC000"/>
                </a:solidFill>
                <a:latin typeface="+mj-lt"/>
              </a:rPr>
              <a:t>Per un autentico dialogo tra le generazioni…</a:t>
            </a:r>
          </a:p>
        </p:txBody>
      </p:sp>
    </p:spTree>
    <p:extLst>
      <p:ext uri="{BB962C8B-B14F-4D97-AF65-F5344CB8AC3E}">
        <p14:creationId xmlns:p14="http://schemas.microsoft.com/office/powerpoint/2010/main" val="2697668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80">
                                          <p:stCondLst>
                                            <p:cond delay="0"/>
                                          </p:stCondLst>
                                        </p:cTn>
                                        <p:tgtEl>
                                          <p:spTgt spid="2">
                                            <p:txEl>
                                              <p:pRg st="1" end="1"/>
                                            </p:txEl>
                                          </p:spTgt>
                                        </p:tgtEl>
                                      </p:cBhvr>
                                    </p:animEffect>
                                    <p:anim calcmode="lin" valueType="num">
                                      <p:cBhvr>
                                        <p:cTn id="8"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1" end="1"/>
                                            </p:txEl>
                                          </p:spTgt>
                                        </p:tgtEl>
                                      </p:cBhvr>
                                      <p:to x="100000" y="60000"/>
                                    </p:animScale>
                                    <p:animScale>
                                      <p:cBhvr>
                                        <p:cTn id="14" dur="166" decel="50000">
                                          <p:stCondLst>
                                            <p:cond delay="676"/>
                                          </p:stCondLst>
                                        </p:cTn>
                                        <p:tgtEl>
                                          <p:spTgt spid="2">
                                            <p:txEl>
                                              <p:pRg st="1" end="1"/>
                                            </p:txEl>
                                          </p:spTgt>
                                        </p:tgtEl>
                                      </p:cBhvr>
                                      <p:to x="100000" y="100000"/>
                                    </p:animScale>
                                    <p:animScale>
                                      <p:cBhvr>
                                        <p:cTn id="15" dur="26">
                                          <p:stCondLst>
                                            <p:cond delay="1312"/>
                                          </p:stCondLst>
                                        </p:cTn>
                                        <p:tgtEl>
                                          <p:spTgt spid="2">
                                            <p:txEl>
                                              <p:pRg st="1" end="1"/>
                                            </p:txEl>
                                          </p:spTgt>
                                        </p:tgtEl>
                                      </p:cBhvr>
                                      <p:to x="100000" y="80000"/>
                                    </p:animScale>
                                    <p:animScale>
                                      <p:cBhvr>
                                        <p:cTn id="16" dur="166" decel="50000">
                                          <p:stCondLst>
                                            <p:cond delay="1338"/>
                                          </p:stCondLst>
                                        </p:cTn>
                                        <p:tgtEl>
                                          <p:spTgt spid="2">
                                            <p:txEl>
                                              <p:pRg st="1" end="1"/>
                                            </p:txEl>
                                          </p:spTgt>
                                        </p:tgtEl>
                                      </p:cBhvr>
                                      <p:to x="100000" y="100000"/>
                                    </p:animScale>
                                    <p:animScale>
                                      <p:cBhvr>
                                        <p:cTn id="17" dur="26">
                                          <p:stCondLst>
                                            <p:cond delay="1642"/>
                                          </p:stCondLst>
                                        </p:cTn>
                                        <p:tgtEl>
                                          <p:spTgt spid="2">
                                            <p:txEl>
                                              <p:pRg st="1" end="1"/>
                                            </p:txEl>
                                          </p:spTgt>
                                        </p:tgtEl>
                                      </p:cBhvr>
                                      <p:to x="100000" y="90000"/>
                                    </p:animScale>
                                    <p:animScale>
                                      <p:cBhvr>
                                        <p:cTn id="18" dur="166" decel="50000">
                                          <p:stCondLst>
                                            <p:cond delay="1668"/>
                                          </p:stCondLst>
                                        </p:cTn>
                                        <p:tgtEl>
                                          <p:spTgt spid="2">
                                            <p:txEl>
                                              <p:pRg st="1" end="1"/>
                                            </p:txEl>
                                          </p:spTgt>
                                        </p:tgtEl>
                                      </p:cBhvr>
                                      <p:to x="100000" y="100000"/>
                                    </p:animScale>
                                    <p:animScale>
                                      <p:cBhvr>
                                        <p:cTn id="19" dur="26">
                                          <p:stCondLst>
                                            <p:cond delay="1808"/>
                                          </p:stCondLst>
                                        </p:cTn>
                                        <p:tgtEl>
                                          <p:spTgt spid="2">
                                            <p:txEl>
                                              <p:pRg st="1" end="1"/>
                                            </p:txEl>
                                          </p:spTgt>
                                        </p:tgtEl>
                                      </p:cBhvr>
                                      <p:to x="100000" y="95000"/>
                                    </p:animScale>
                                    <p:animScale>
                                      <p:cBhvr>
                                        <p:cTn id="20" dur="166" decel="50000">
                                          <p:stCondLst>
                                            <p:cond delay="1834"/>
                                          </p:stCondLst>
                                        </p:cTn>
                                        <p:tgtEl>
                                          <p:spTgt spid="2">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80">
                                          <p:stCondLst>
                                            <p:cond delay="0"/>
                                          </p:stCondLst>
                                        </p:cTn>
                                        <p:tgtEl>
                                          <p:spTgt spid="3"/>
                                        </p:tgtEl>
                                      </p:cBhvr>
                                    </p:animEffect>
                                    <p:anim calcmode="lin" valueType="num">
                                      <p:cBhvr>
                                        <p:cTn id="4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gtEl>
                                      </p:cBhvr>
                                      <p:to x="100000" y="60000"/>
                                    </p:animScale>
                                    <p:animScale>
                                      <p:cBhvr>
                                        <p:cTn id="50" dur="166" decel="50000">
                                          <p:stCondLst>
                                            <p:cond delay="676"/>
                                          </p:stCondLst>
                                        </p:cTn>
                                        <p:tgtEl>
                                          <p:spTgt spid="3"/>
                                        </p:tgtEl>
                                      </p:cBhvr>
                                      <p:to x="100000" y="100000"/>
                                    </p:animScale>
                                    <p:animScale>
                                      <p:cBhvr>
                                        <p:cTn id="51" dur="26">
                                          <p:stCondLst>
                                            <p:cond delay="1312"/>
                                          </p:stCondLst>
                                        </p:cTn>
                                        <p:tgtEl>
                                          <p:spTgt spid="3"/>
                                        </p:tgtEl>
                                      </p:cBhvr>
                                      <p:to x="100000" y="80000"/>
                                    </p:animScale>
                                    <p:animScale>
                                      <p:cBhvr>
                                        <p:cTn id="52" dur="166" decel="50000">
                                          <p:stCondLst>
                                            <p:cond delay="1338"/>
                                          </p:stCondLst>
                                        </p:cTn>
                                        <p:tgtEl>
                                          <p:spTgt spid="3"/>
                                        </p:tgtEl>
                                      </p:cBhvr>
                                      <p:to x="100000" y="100000"/>
                                    </p:animScale>
                                    <p:animScale>
                                      <p:cBhvr>
                                        <p:cTn id="53" dur="26">
                                          <p:stCondLst>
                                            <p:cond delay="1642"/>
                                          </p:stCondLst>
                                        </p:cTn>
                                        <p:tgtEl>
                                          <p:spTgt spid="3"/>
                                        </p:tgtEl>
                                      </p:cBhvr>
                                      <p:to x="100000" y="90000"/>
                                    </p:animScale>
                                    <p:animScale>
                                      <p:cBhvr>
                                        <p:cTn id="54" dur="166" decel="50000">
                                          <p:stCondLst>
                                            <p:cond delay="1668"/>
                                          </p:stCondLst>
                                        </p:cTn>
                                        <p:tgtEl>
                                          <p:spTgt spid="3"/>
                                        </p:tgtEl>
                                      </p:cBhvr>
                                      <p:to x="100000" y="100000"/>
                                    </p:animScale>
                                    <p:animScale>
                                      <p:cBhvr>
                                        <p:cTn id="55" dur="26">
                                          <p:stCondLst>
                                            <p:cond delay="1808"/>
                                          </p:stCondLst>
                                        </p:cTn>
                                        <p:tgtEl>
                                          <p:spTgt spid="3"/>
                                        </p:tgtEl>
                                      </p:cBhvr>
                                      <p:to x="100000" y="95000"/>
                                    </p:animScale>
                                    <p:animScale>
                                      <p:cBhvr>
                                        <p:cTn id="5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539750" y="1340768"/>
            <a:ext cx="8064500" cy="3887787"/>
          </a:xfrm>
        </p:spPr>
        <p:txBody>
          <a:bodyPr>
            <a:normAutofit fontScale="25000" lnSpcReduction="20000"/>
          </a:bodyPr>
          <a:lstStyle/>
          <a:p>
            <a:pPr>
              <a:spcBef>
                <a:spcPct val="0"/>
              </a:spcBef>
            </a:pPr>
            <a:endParaRPr lang="it-IT" sz="8000" dirty="0">
              <a:solidFill>
                <a:schemeClr val="tx2">
                  <a:lumMod val="50000"/>
                </a:schemeClr>
              </a:solidFill>
              <a:latin typeface="+mj-lt"/>
            </a:endParaRPr>
          </a:p>
          <a:p>
            <a:pPr marL="0" indent="0">
              <a:buNone/>
            </a:pPr>
            <a:r>
              <a:rPr lang="it-IT" sz="8000" dirty="0">
                <a:solidFill>
                  <a:srgbClr val="002060"/>
                </a:solidFill>
                <a:latin typeface="+mj-lt"/>
              </a:rPr>
              <a:t>La sfida della partecipazione e in generale della crescita positiva è una questione relazionale tra le generazioni.</a:t>
            </a:r>
          </a:p>
          <a:p>
            <a:pPr marL="0" indent="0">
              <a:buNone/>
            </a:pPr>
            <a:endParaRPr lang="it-IT" sz="8000" dirty="0">
              <a:solidFill>
                <a:srgbClr val="002060"/>
              </a:solidFill>
              <a:latin typeface="+mj-lt"/>
            </a:endParaRPr>
          </a:p>
          <a:p>
            <a:pPr marL="0" indent="0">
              <a:buNone/>
            </a:pPr>
            <a:r>
              <a:rPr lang="it-IT" sz="8000" dirty="0">
                <a:solidFill>
                  <a:srgbClr val="002060"/>
                </a:solidFill>
                <a:latin typeface="+mj-lt"/>
              </a:rPr>
              <a:t>Le organizzazioni sociali (compresa la Chiesa) possono accendere le energie dei ragazzi, dare voce alle loro letture e corpo alle progettualità di quanti non sono per niente rassegnati (Pavoncelli, Giuseppe, Aprile, &amp; Paoletti, 2013). Non basta coinvolgerli a titolo </a:t>
            </a:r>
            <a:r>
              <a:rPr lang="it-IT" sz="8000" dirty="0" err="1">
                <a:solidFill>
                  <a:srgbClr val="002060"/>
                </a:solidFill>
                <a:latin typeface="+mj-lt"/>
              </a:rPr>
              <a:t>ʻsimbolicoʼ</a:t>
            </a:r>
            <a:r>
              <a:rPr lang="it-IT" sz="8000" dirty="0">
                <a:solidFill>
                  <a:srgbClr val="002060"/>
                </a:solidFill>
                <a:latin typeface="+mj-lt"/>
              </a:rPr>
              <a:t> o, peggio, </a:t>
            </a:r>
            <a:r>
              <a:rPr lang="it-IT" sz="8000" dirty="0" err="1">
                <a:solidFill>
                  <a:srgbClr val="002060"/>
                </a:solidFill>
                <a:latin typeface="+mj-lt"/>
              </a:rPr>
              <a:t>ʻdecorativoʼ</a:t>
            </a:r>
            <a:r>
              <a:rPr lang="it-IT" sz="8000" dirty="0">
                <a:solidFill>
                  <a:srgbClr val="002060"/>
                </a:solidFill>
                <a:latin typeface="+mj-lt"/>
              </a:rPr>
              <a:t>: partecipare significa svolgere un ruolo attivo, essere informati, condividere le decisioni operative, scegliere gli obiettivi da perseguire.</a:t>
            </a:r>
          </a:p>
          <a:p>
            <a:pPr marL="0" indent="0">
              <a:buNone/>
            </a:pPr>
            <a:endParaRPr lang="it-IT" sz="8000" dirty="0">
              <a:solidFill>
                <a:srgbClr val="002060"/>
              </a:solidFill>
              <a:latin typeface="+mj-lt"/>
            </a:endParaRPr>
          </a:p>
          <a:p>
            <a:pPr marL="0" indent="0">
              <a:buNone/>
            </a:pPr>
            <a:r>
              <a:rPr lang="it-IT" sz="8000" b="1" dirty="0">
                <a:solidFill>
                  <a:srgbClr val="002060"/>
                </a:solidFill>
                <a:latin typeface="+mj-lt"/>
              </a:rPr>
              <a:t>Non solo i giovani hanno bisogno degli adulti, ma anche gli adulti hanno bisogno dei giovani per rinnovarsi, per accendere nuove scintille, modificare gli schemi percettivi e acquisire sguardi inediti</a:t>
            </a:r>
            <a:r>
              <a:rPr lang="it-IT" sz="8000" dirty="0">
                <a:solidFill>
                  <a:srgbClr val="002060"/>
                </a:solidFill>
                <a:latin typeface="+mj-lt"/>
              </a:rPr>
              <a:t> (Trovò, 2013). </a:t>
            </a:r>
          </a:p>
          <a:p>
            <a:pPr>
              <a:spcBef>
                <a:spcPct val="0"/>
              </a:spcBef>
            </a:pPr>
            <a:endParaRPr lang="it-IT" sz="8000" dirty="0">
              <a:solidFill>
                <a:schemeClr val="tx2">
                  <a:lumMod val="50000"/>
                </a:schemeClr>
              </a:solidFill>
              <a:latin typeface="+mj-lt"/>
            </a:endParaRPr>
          </a:p>
          <a:p>
            <a:pPr>
              <a:spcBef>
                <a:spcPct val="0"/>
              </a:spcBef>
            </a:pPr>
            <a:endParaRPr lang="it-IT" sz="8000" dirty="0">
              <a:solidFill>
                <a:schemeClr val="tx2">
                  <a:lumMod val="50000"/>
                </a:schemeClr>
              </a:solidFill>
              <a:latin typeface="+mj-lt"/>
            </a:endParaRPr>
          </a:p>
          <a:p>
            <a:pPr marL="0" indent="0">
              <a:buNone/>
            </a:pPr>
            <a:endParaRPr lang="it-IT" dirty="0"/>
          </a:p>
        </p:txBody>
      </p:sp>
      <p:sp>
        <p:nvSpPr>
          <p:cNvPr id="5" name="Titolo 4">
            <a:extLst>
              <a:ext uri="{FF2B5EF4-FFF2-40B4-BE49-F238E27FC236}">
                <a16:creationId xmlns:a16="http://schemas.microsoft.com/office/drawing/2014/main" id="{3C76E7A9-458C-40F6-B0D5-AE6D8FB2E800}"/>
              </a:ext>
            </a:extLst>
          </p:cNvPr>
          <p:cNvSpPr>
            <a:spLocks noGrp="1"/>
          </p:cNvSpPr>
          <p:nvPr>
            <p:ph type="title" idx="4294967295"/>
          </p:nvPr>
        </p:nvSpPr>
        <p:spPr>
          <a:xfrm>
            <a:off x="441325" y="404664"/>
            <a:ext cx="8162925" cy="880269"/>
          </a:xfrm>
        </p:spPr>
        <p:txBody>
          <a:bodyPr>
            <a:noAutofit/>
          </a:bodyPr>
          <a:lstStyle/>
          <a:p>
            <a:pPr algn="ctr"/>
            <a:r>
              <a:rPr lang="it-IT" sz="3600" dirty="0">
                <a:solidFill>
                  <a:srgbClr val="FFC000"/>
                </a:solidFill>
                <a:latin typeface="Calibri" pitchFamily="34" charset="0"/>
                <a:ea typeface="MS PGothic" pitchFamily="34" charset="-128"/>
                <a:cs typeface="+mn-cs"/>
              </a:rPr>
              <a:t>Per concludere</a:t>
            </a:r>
          </a:p>
        </p:txBody>
      </p:sp>
    </p:spTree>
    <p:extLst>
      <p:ext uri="{BB962C8B-B14F-4D97-AF65-F5344CB8AC3E}">
        <p14:creationId xmlns:p14="http://schemas.microsoft.com/office/powerpoint/2010/main" val="3559154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3102A111-2290-4F49-A5C5-E95E8384B7AA}" type="slidenum">
              <a:rPr lang="it-IT" smtClean="0"/>
              <a:pPr>
                <a:defRPr/>
              </a:pPr>
              <a:t>37</a:t>
            </a:fld>
            <a:endParaRPr lang="it-IT"/>
          </a:p>
        </p:txBody>
      </p:sp>
      <p:sp>
        <p:nvSpPr>
          <p:cNvPr id="3" name="CasellaDiTesto 2"/>
          <p:cNvSpPr txBox="1"/>
          <p:nvPr/>
        </p:nvSpPr>
        <p:spPr>
          <a:xfrm>
            <a:off x="755576" y="2204864"/>
            <a:ext cx="7992888" cy="1107996"/>
          </a:xfrm>
          <a:prstGeom prst="rect">
            <a:avLst/>
          </a:prstGeom>
          <a:noFill/>
        </p:spPr>
        <p:txBody>
          <a:bodyPr wrap="square" rtlCol="0">
            <a:spAutoFit/>
          </a:bodyPr>
          <a:lstStyle/>
          <a:p>
            <a:pPr algn="ctr"/>
            <a:r>
              <a:rPr lang="it-IT" sz="6600" b="1" dirty="0">
                <a:solidFill>
                  <a:schemeClr val="tx2">
                    <a:lumMod val="50000"/>
                  </a:schemeClr>
                </a:solidFill>
                <a:latin typeface="+mn-lt"/>
              </a:rPr>
              <a:t>Grazie!</a:t>
            </a:r>
            <a:r>
              <a:rPr lang="it-IT" sz="2400" b="1" dirty="0">
                <a:solidFill>
                  <a:schemeClr val="tx2">
                    <a:lumMod val="50000"/>
                  </a:schemeClr>
                </a:solidFill>
                <a:latin typeface="+mn-lt"/>
              </a:rPr>
              <a:t> </a:t>
            </a:r>
            <a:endParaRPr lang="it-IT" dirty="0">
              <a:latin typeface="+mn-lt"/>
            </a:endParaRPr>
          </a:p>
        </p:txBody>
      </p:sp>
    </p:spTree>
    <p:extLst>
      <p:ext uri="{BB962C8B-B14F-4D97-AF65-F5344CB8AC3E}">
        <p14:creationId xmlns:p14="http://schemas.microsoft.com/office/powerpoint/2010/main" val="207076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80661ED-0667-4EDF-B099-FB57C85929D6}"/>
              </a:ext>
            </a:extLst>
          </p:cNvPr>
          <p:cNvSpPr>
            <a:spLocks noGrp="1"/>
          </p:cNvSpPr>
          <p:nvPr>
            <p:ph type="sldNum" sz="quarter" idx="12"/>
          </p:nvPr>
        </p:nvSpPr>
        <p:spPr/>
        <p:txBody>
          <a:bodyPr/>
          <a:lstStyle/>
          <a:p>
            <a:fld id="{B2B9E88E-19D3-4990-B145-57AFB8271CC9}" type="slidenum">
              <a:rPr lang="it-IT" smtClean="0"/>
              <a:pPr/>
              <a:t>4</a:t>
            </a:fld>
            <a:endParaRPr lang="it-IT" dirty="0"/>
          </a:p>
        </p:txBody>
      </p:sp>
      <p:graphicFrame>
        <p:nvGraphicFramePr>
          <p:cNvPr id="5" name="Diagramma 4">
            <a:extLst>
              <a:ext uri="{FF2B5EF4-FFF2-40B4-BE49-F238E27FC236}">
                <a16:creationId xmlns:a16="http://schemas.microsoft.com/office/drawing/2014/main" id="{641EA1FC-3993-47BD-9004-7C6B8C4C0F5E}"/>
              </a:ext>
            </a:extLst>
          </p:cNvPr>
          <p:cNvGraphicFramePr/>
          <p:nvPr>
            <p:extLst>
              <p:ext uri="{D42A27DB-BD31-4B8C-83A1-F6EECF244321}">
                <p14:modId xmlns:p14="http://schemas.microsoft.com/office/powerpoint/2010/main" val="3112909875"/>
              </p:ext>
            </p:extLst>
          </p:nvPr>
        </p:nvGraphicFramePr>
        <p:xfrm>
          <a:off x="755576" y="476672"/>
          <a:ext cx="770485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olo 1">
            <a:extLst>
              <a:ext uri="{FF2B5EF4-FFF2-40B4-BE49-F238E27FC236}">
                <a16:creationId xmlns:a16="http://schemas.microsoft.com/office/drawing/2014/main" id="{3C848877-8D94-4BD7-99C8-3F6E768AC429}"/>
              </a:ext>
            </a:extLst>
          </p:cNvPr>
          <p:cNvSpPr txBox="1">
            <a:spLocks/>
          </p:cNvSpPr>
          <p:nvPr/>
        </p:nvSpPr>
        <p:spPr>
          <a:xfrm>
            <a:off x="3108130" y="349265"/>
            <a:ext cx="5858069" cy="44319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it-IT" sz="3200" dirty="0">
                <a:solidFill>
                  <a:schemeClr val="bg1"/>
                </a:solidFill>
                <a:latin typeface="Calibri" pitchFamily="34" charset="0"/>
                <a:ea typeface="MS PGothic" pitchFamily="34" charset="-128"/>
                <a:cs typeface="+mn-cs"/>
              </a:rPr>
              <a:t>Chi sono gli adolescenti di oggi</a:t>
            </a:r>
          </a:p>
        </p:txBody>
      </p:sp>
    </p:spTree>
    <p:extLst>
      <p:ext uri="{BB962C8B-B14F-4D97-AF65-F5344CB8AC3E}">
        <p14:creationId xmlns:p14="http://schemas.microsoft.com/office/powerpoint/2010/main" val="2673749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FDF2AC-BF7D-4F99-8CE7-9692982E5FC6}" type="slidenum">
              <a:rPr lang="it-IT" altLang="it-IT" sz="1200" smtClean="0">
                <a:solidFill>
                  <a:schemeClr val="bg1"/>
                </a:solidFill>
              </a:rPr>
              <a:pPr/>
              <a:t>5</a:t>
            </a:fld>
            <a:endParaRPr lang="it-IT" altLang="it-IT" sz="1200" dirty="0">
              <a:solidFill>
                <a:schemeClr val="bg1"/>
              </a:solidFill>
            </a:endParaRPr>
          </a:p>
        </p:txBody>
      </p:sp>
      <p:sp>
        <p:nvSpPr>
          <p:cNvPr id="8196" name="CasellaDiTesto 3"/>
          <p:cNvSpPr txBox="1">
            <a:spLocks noChangeArrowheads="1"/>
          </p:cNvSpPr>
          <p:nvPr/>
        </p:nvSpPr>
        <p:spPr bwMode="auto">
          <a:xfrm>
            <a:off x="1115405" y="1988840"/>
            <a:ext cx="7561262"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indent="-342900">
              <a:lnSpc>
                <a:spcPct val="80000"/>
              </a:lnSpc>
              <a:buChar char="•"/>
              <a:defRPr/>
            </a:pPr>
            <a:r>
              <a:rPr lang="it-IT" sz="2000" dirty="0">
                <a:solidFill>
                  <a:srgbClr val="002060"/>
                </a:solidFill>
                <a:latin typeface="+mj-lt"/>
                <a:ea typeface="+mn-ea"/>
              </a:rPr>
              <a:t>La transizione all’età adulta è da tempo oggetto di numerose indagini. Si parla oggi di «adulti che stanno emergendo» o di «giovani-adulti», una condizione di vita dei giovani nell’età che va dai 19 fino ai 29 anni (esteso ora fino a 34) e diffusa nelle società industrializzate a partire dalla seconda metà del 20° secolo. </a:t>
            </a:r>
          </a:p>
          <a:p>
            <a:pPr marL="342900" indent="-342900">
              <a:lnSpc>
                <a:spcPct val="80000"/>
              </a:lnSpc>
              <a:buChar char="•"/>
              <a:defRPr/>
            </a:pPr>
            <a:endParaRPr lang="it-IT" sz="2000" dirty="0">
              <a:solidFill>
                <a:srgbClr val="002060"/>
              </a:solidFill>
              <a:latin typeface="+mj-lt"/>
              <a:ea typeface="+mn-ea"/>
            </a:endParaRPr>
          </a:p>
          <a:p>
            <a:pPr marL="342900" indent="-342900">
              <a:lnSpc>
                <a:spcPct val="80000"/>
              </a:lnSpc>
              <a:buChar char="•"/>
              <a:defRPr/>
            </a:pPr>
            <a:r>
              <a:rPr lang="it-IT" sz="2000" dirty="0">
                <a:solidFill>
                  <a:srgbClr val="002060"/>
                </a:solidFill>
                <a:latin typeface="+mj-lt"/>
                <a:ea typeface="+mn-ea"/>
              </a:rPr>
              <a:t>Rispetto alle generazioni precedenti, la transizione è connotata da (a) una notevole estensione temporale, (b) la scomparsa o l’attenuarsi del valore e del significato simbolico dei tradizionali riti di passaggio (c) la diffusione del paradigma della sperimentazione e della reversibilità delle scelte.</a:t>
            </a:r>
          </a:p>
          <a:p>
            <a:pPr>
              <a:lnSpc>
                <a:spcPct val="80000"/>
              </a:lnSpc>
              <a:defRPr/>
            </a:pPr>
            <a:endParaRPr lang="it-IT" sz="2000" dirty="0">
              <a:solidFill>
                <a:srgbClr val="002060"/>
              </a:solidFill>
              <a:latin typeface="+mj-lt"/>
              <a:ea typeface="+mn-ea"/>
            </a:endParaRPr>
          </a:p>
          <a:p>
            <a:pPr marL="342900" indent="-342900">
              <a:buFont typeface="Arial" panose="020B0604020202020204" pitchFamily="34" charset="0"/>
              <a:buChar char="•"/>
            </a:pPr>
            <a:r>
              <a:rPr lang="it-IT" sz="2000" dirty="0">
                <a:solidFill>
                  <a:srgbClr val="002060"/>
                </a:solidFill>
                <a:latin typeface="+mj-lt"/>
                <a:ea typeface="+mn-ea"/>
              </a:rPr>
              <a:t>È marcata la mancanza di fiducia (soprattutto quella sociale e istituzionale)</a:t>
            </a:r>
          </a:p>
        </p:txBody>
      </p:sp>
      <p:sp>
        <p:nvSpPr>
          <p:cNvPr id="2" name="CasellaDiTesto 1"/>
          <p:cNvSpPr txBox="1"/>
          <p:nvPr/>
        </p:nvSpPr>
        <p:spPr>
          <a:xfrm>
            <a:off x="827584" y="528102"/>
            <a:ext cx="8531085" cy="523220"/>
          </a:xfrm>
          <a:prstGeom prst="rect">
            <a:avLst/>
          </a:prstGeom>
          <a:noFill/>
        </p:spPr>
        <p:txBody>
          <a:bodyPr wrap="square" rtlCol="0">
            <a:spAutoFit/>
          </a:bodyPr>
          <a:lstStyle/>
          <a:p>
            <a:r>
              <a:rPr lang="it-IT" sz="2800" b="1" dirty="0">
                <a:solidFill>
                  <a:srgbClr val="385D8A"/>
                </a:solidFill>
              </a:rPr>
              <a:t>I giovani adulti: le principali caratteristiche</a:t>
            </a:r>
          </a:p>
        </p:txBody>
      </p:sp>
    </p:spTree>
    <p:extLst>
      <p:ext uri="{BB962C8B-B14F-4D97-AF65-F5344CB8AC3E}">
        <p14:creationId xmlns:p14="http://schemas.microsoft.com/office/powerpoint/2010/main" val="3816607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31A555-7416-4886-B725-C7F307AF64D6}"/>
              </a:ext>
            </a:extLst>
          </p:cNvPr>
          <p:cNvSpPr>
            <a:spLocks noGrp="1"/>
          </p:cNvSpPr>
          <p:nvPr>
            <p:ph type="title"/>
          </p:nvPr>
        </p:nvSpPr>
        <p:spPr>
          <a:xfrm>
            <a:off x="3059832" y="454488"/>
            <a:ext cx="5858069" cy="443198"/>
          </a:xfrm>
        </p:spPr>
        <p:txBody>
          <a:bodyPr/>
          <a:lstStyle/>
          <a:p>
            <a:r>
              <a:rPr lang="it-IT" sz="3200" dirty="0">
                <a:solidFill>
                  <a:schemeClr val="bg1"/>
                </a:solidFill>
                <a:latin typeface="Calibri" pitchFamily="34" charset="0"/>
                <a:ea typeface="MS PGothic" pitchFamily="34" charset="-128"/>
                <a:cs typeface="+mn-cs"/>
              </a:rPr>
              <a:t>Una generazione in formazione</a:t>
            </a:r>
          </a:p>
        </p:txBody>
      </p:sp>
      <p:sp>
        <p:nvSpPr>
          <p:cNvPr id="3" name="Segnaposto numero diapositiva 2">
            <a:extLst>
              <a:ext uri="{FF2B5EF4-FFF2-40B4-BE49-F238E27FC236}">
                <a16:creationId xmlns:a16="http://schemas.microsoft.com/office/drawing/2014/main" id="{319CF7C9-38ED-4DAA-99CA-77F08080D26E}"/>
              </a:ext>
            </a:extLst>
          </p:cNvPr>
          <p:cNvSpPr>
            <a:spLocks noGrp="1"/>
          </p:cNvSpPr>
          <p:nvPr>
            <p:ph type="sldNum" sz="quarter" idx="11"/>
          </p:nvPr>
        </p:nvSpPr>
        <p:spPr/>
        <p:txBody>
          <a:bodyPr/>
          <a:lstStyle/>
          <a:p>
            <a:fld id="{B2B9E88E-19D3-4990-B145-57AFB8271CC9}" type="slidenum">
              <a:rPr lang="it-IT" smtClean="0"/>
              <a:pPr/>
              <a:t>6</a:t>
            </a:fld>
            <a:endParaRPr lang="it-IT" dirty="0"/>
          </a:p>
        </p:txBody>
      </p:sp>
      <p:sp>
        <p:nvSpPr>
          <p:cNvPr id="4" name="CasellaDiTesto 3">
            <a:extLst>
              <a:ext uri="{FF2B5EF4-FFF2-40B4-BE49-F238E27FC236}">
                <a16:creationId xmlns:a16="http://schemas.microsoft.com/office/drawing/2014/main" id="{BB2386D9-F0BF-475A-A300-FE894336C4F0}"/>
              </a:ext>
            </a:extLst>
          </p:cNvPr>
          <p:cNvSpPr txBox="1"/>
          <p:nvPr/>
        </p:nvSpPr>
        <p:spPr>
          <a:xfrm>
            <a:off x="1079612" y="1793661"/>
            <a:ext cx="6984776" cy="3754874"/>
          </a:xfrm>
          <a:prstGeom prst="rect">
            <a:avLst/>
          </a:prstGeom>
          <a:noFill/>
        </p:spPr>
        <p:txBody>
          <a:bodyPr wrap="square" rtlCol="0">
            <a:spAutoFit/>
          </a:bodyPr>
          <a:lstStyle/>
          <a:p>
            <a:pPr marL="285750" indent="-285750">
              <a:buFont typeface="Arial" panose="020B0604020202020204" pitchFamily="34" charset="0"/>
              <a:buChar char="•"/>
            </a:pPr>
            <a:r>
              <a:rPr lang="it-IT" sz="2000" dirty="0">
                <a:solidFill>
                  <a:srgbClr val="002060"/>
                </a:solidFill>
                <a:latin typeface="+mj-lt"/>
              </a:rPr>
              <a:t>La necessità e la richiesta di formazione continua è l’elemento decisivo in quanto gli adolescenti hanno davanti a sé un mondo più complesso, un mercato del lavoro più incerto, una vita professionale più lunga;</a:t>
            </a:r>
          </a:p>
          <a:p>
            <a:endParaRPr lang="it-IT" sz="2000" dirty="0">
              <a:solidFill>
                <a:srgbClr val="002060"/>
              </a:solidFill>
              <a:latin typeface="+mj-lt"/>
            </a:endParaRPr>
          </a:p>
          <a:p>
            <a:pPr marL="285750" indent="-285750">
              <a:buFont typeface="Arial" panose="020B0604020202020204" pitchFamily="34" charset="0"/>
              <a:buChar char="•"/>
            </a:pPr>
            <a:r>
              <a:rPr lang="it-IT" sz="2000" dirty="0">
                <a:solidFill>
                  <a:srgbClr val="002060"/>
                </a:solidFill>
                <a:latin typeface="+mj-lt"/>
              </a:rPr>
              <a:t>Conta la capacità di incidere nel qui e ora (più disillusi e più pragmatici); </a:t>
            </a:r>
          </a:p>
          <a:p>
            <a:endParaRPr lang="it-IT" sz="2000" dirty="0">
              <a:solidFill>
                <a:srgbClr val="002060"/>
              </a:solidFill>
              <a:latin typeface="+mj-lt"/>
            </a:endParaRPr>
          </a:p>
          <a:p>
            <a:pPr marL="285750" indent="-285750">
              <a:buFont typeface="Arial" panose="020B0604020202020204" pitchFamily="34" charset="0"/>
              <a:buChar char="•"/>
            </a:pPr>
            <a:r>
              <a:rPr lang="it-IT" sz="2000" dirty="0">
                <a:solidFill>
                  <a:srgbClr val="002060"/>
                </a:solidFill>
                <a:latin typeface="+mj-lt"/>
              </a:rPr>
              <a:t>Agiscono insieme quando si riconoscono sugli obiettivi comuni più che spinti da una comune appartenenza ad una organizzazione o a una istituzione;</a:t>
            </a:r>
          </a:p>
          <a:p>
            <a:endParaRPr lang="it-IT" dirty="0"/>
          </a:p>
        </p:txBody>
      </p:sp>
      <p:sp>
        <p:nvSpPr>
          <p:cNvPr id="5" name="CasellaDiTesto 4">
            <a:extLst>
              <a:ext uri="{FF2B5EF4-FFF2-40B4-BE49-F238E27FC236}">
                <a16:creationId xmlns:a16="http://schemas.microsoft.com/office/drawing/2014/main" id="{F89FD0E0-7F88-412C-BC67-87BB65E3BD67}"/>
              </a:ext>
            </a:extLst>
          </p:cNvPr>
          <p:cNvSpPr txBox="1"/>
          <p:nvPr/>
        </p:nvSpPr>
        <p:spPr>
          <a:xfrm>
            <a:off x="978680" y="544899"/>
            <a:ext cx="7739208" cy="523220"/>
          </a:xfrm>
          <a:prstGeom prst="rect">
            <a:avLst/>
          </a:prstGeom>
          <a:noFill/>
        </p:spPr>
        <p:txBody>
          <a:bodyPr wrap="square" rtlCol="0">
            <a:spAutoFit/>
          </a:bodyPr>
          <a:lstStyle/>
          <a:p>
            <a:r>
              <a:rPr lang="it-IT" sz="2800" b="1" dirty="0">
                <a:solidFill>
                  <a:srgbClr val="385D8A"/>
                </a:solidFill>
              </a:rPr>
              <a:t>Gli adolescenti: le principali caratteristiche</a:t>
            </a:r>
          </a:p>
        </p:txBody>
      </p:sp>
    </p:spTree>
    <p:extLst>
      <p:ext uri="{BB962C8B-B14F-4D97-AF65-F5344CB8AC3E}">
        <p14:creationId xmlns:p14="http://schemas.microsoft.com/office/powerpoint/2010/main" val="1414295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F95AFD-CB1A-4B8C-B83C-DEA8CCEB741D}"/>
              </a:ext>
            </a:extLst>
          </p:cNvPr>
          <p:cNvSpPr>
            <a:spLocks noGrp="1"/>
          </p:cNvSpPr>
          <p:nvPr>
            <p:ph type="title"/>
          </p:nvPr>
        </p:nvSpPr>
        <p:spPr/>
        <p:txBody>
          <a:bodyPr/>
          <a:lstStyle/>
          <a:p>
            <a:endParaRPr lang="it-IT"/>
          </a:p>
        </p:txBody>
      </p:sp>
      <p:sp>
        <p:nvSpPr>
          <p:cNvPr id="3" name="Segnaposto numero diapositiva 2">
            <a:extLst>
              <a:ext uri="{FF2B5EF4-FFF2-40B4-BE49-F238E27FC236}">
                <a16:creationId xmlns:a16="http://schemas.microsoft.com/office/drawing/2014/main" id="{2A6F40CE-8AF1-4E43-AFD1-55092310AA78}"/>
              </a:ext>
            </a:extLst>
          </p:cNvPr>
          <p:cNvSpPr>
            <a:spLocks noGrp="1"/>
          </p:cNvSpPr>
          <p:nvPr>
            <p:ph type="sldNum" sz="quarter" idx="11"/>
          </p:nvPr>
        </p:nvSpPr>
        <p:spPr/>
        <p:txBody>
          <a:bodyPr/>
          <a:lstStyle/>
          <a:p>
            <a:fld id="{B2B9E88E-19D3-4990-B145-57AFB8271CC9}" type="slidenum">
              <a:rPr lang="it-IT" smtClean="0"/>
              <a:pPr/>
              <a:t>7</a:t>
            </a:fld>
            <a:endParaRPr lang="it-IT" dirty="0"/>
          </a:p>
        </p:txBody>
      </p:sp>
      <p:sp>
        <p:nvSpPr>
          <p:cNvPr id="4" name="CasellaDiTesto 3">
            <a:extLst>
              <a:ext uri="{FF2B5EF4-FFF2-40B4-BE49-F238E27FC236}">
                <a16:creationId xmlns:a16="http://schemas.microsoft.com/office/drawing/2014/main" id="{00082A76-25CF-46C1-A05E-A0E4EF09FF6F}"/>
              </a:ext>
            </a:extLst>
          </p:cNvPr>
          <p:cNvSpPr txBox="1"/>
          <p:nvPr/>
        </p:nvSpPr>
        <p:spPr>
          <a:xfrm>
            <a:off x="1547664" y="2420888"/>
            <a:ext cx="6624736" cy="2031325"/>
          </a:xfrm>
          <a:prstGeom prst="rect">
            <a:avLst/>
          </a:prstGeom>
          <a:noFill/>
        </p:spPr>
        <p:txBody>
          <a:bodyPr wrap="square" rtlCol="0">
            <a:spAutoFit/>
          </a:bodyPr>
          <a:lstStyle/>
          <a:p>
            <a:pPr algn="ctr"/>
            <a:r>
              <a:rPr lang="it-IT" sz="3600" b="1" dirty="0">
                <a:solidFill>
                  <a:srgbClr val="385D8A"/>
                </a:solidFill>
              </a:rPr>
              <a:t>Positive Youth Development: guardare ai giovani con fiducia e speranza</a:t>
            </a:r>
          </a:p>
          <a:p>
            <a:pPr algn="ctr"/>
            <a:endParaRPr lang="it-IT" dirty="0"/>
          </a:p>
        </p:txBody>
      </p:sp>
    </p:spTree>
    <p:extLst>
      <p:ext uri="{BB962C8B-B14F-4D97-AF65-F5344CB8AC3E}">
        <p14:creationId xmlns:p14="http://schemas.microsoft.com/office/powerpoint/2010/main" val="3729777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C44B7E-4164-4AE8-88D1-C32DE5F6E6FF}"/>
              </a:ext>
            </a:extLst>
          </p:cNvPr>
          <p:cNvSpPr>
            <a:spLocks noGrp="1"/>
          </p:cNvSpPr>
          <p:nvPr>
            <p:ph type="title"/>
          </p:nvPr>
        </p:nvSpPr>
        <p:spPr/>
        <p:txBody>
          <a:bodyPr/>
          <a:lstStyle/>
          <a:p>
            <a:endParaRPr lang="it-IT" dirty="0"/>
          </a:p>
        </p:txBody>
      </p:sp>
      <p:sp>
        <p:nvSpPr>
          <p:cNvPr id="3" name="Segnaposto numero diapositiva 2">
            <a:extLst>
              <a:ext uri="{FF2B5EF4-FFF2-40B4-BE49-F238E27FC236}">
                <a16:creationId xmlns:a16="http://schemas.microsoft.com/office/drawing/2014/main" id="{E72C2E9D-A168-4BBA-ACE3-875EFB3AD7ED}"/>
              </a:ext>
            </a:extLst>
          </p:cNvPr>
          <p:cNvSpPr>
            <a:spLocks noGrp="1"/>
          </p:cNvSpPr>
          <p:nvPr>
            <p:ph type="sldNum" sz="quarter" idx="11"/>
          </p:nvPr>
        </p:nvSpPr>
        <p:spPr/>
        <p:txBody>
          <a:bodyPr/>
          <a:lstStyle/>
          <a:p>
            <a:fld id="{B2B9E88E-19D3-4990-B145-57AFB8271CC9}" type="slidenum">
              <a:rPr lang="it-IT" smtClean="0"/>
              <a:pPr/>
              <a:t>8</a:t>
            </a:fld>
            <a:endParaRPr lang="it-IT" dirty="0"/>
          </a:p>
        </p:txBody>
      </p:sp>
      <p:sp>
        <p:nvSpPr>
          <p:cNvPr id="4" name="Rettangolo 3">
            <a:extLst>
              <a:ext uri="{FF2B5EF4-FFF2-40B4-BE49-F238E27FC236}">
                <a16:creationId xmlns:a16="http://schemas.microsoft.com/office/drawing/2014/main" id="{0359BA08-0BDC-4EBC-B1C2-E8A7E3812225}"/>
              </a:ext>
            </a:extLst>
          </p:cNvPr>
          <p:cNvSpPr/>
          <p:nvPr/>
        </p:nvSpPr>
        <p:spPr>
          <a:xfrm>
            <a:off x="4186434" y="1839653"/>
            <a:ext cx="4572000" cy="3477875"/>
          </a:xfrm>
          <a:prstGeom prst="rect">
            <a:avLst/>
          </a:prstGeom>
        </p:spPr>
        <p:txBody>
          <a:bodyPr>
            <a:spAutoFit/>
          </a:bodyPr>
          <a:lstStyle/>
          <a:p>
            <a:r>
              <a:rPr lang="it-IT" sz="2000" dirty="0">
                <a:solidFill>
                  <a:srgbClr val="385D8A"/>
                </a:solidFill>
                <a:latin typeface="+mj-lt"/>
              </a:rPr>
              <a:t>“</a:t>
            </a:r>
            <a:r>
              <a:rPr lang="it-IT" sz="2000" b="1" dirty="0">
                <a:solidFill>
                  <a:srgbClr val="385D8A"/>
                </a:solidFill>
                <a:latin typeface="+mj-lt"/>
              </a:rPr>
              <a:t>Adolescenti di valore. Indagine Generazione Z 2017-2018</a:t>
            </a:r>
            <a:r>
              <a:rPr lang="it-IT" sz="2000" dirty="0">
                <a:solidFill>
                  <a:srgbClr val="385D8A"/>
                </a:solidFill>
                <a:latin typeface="+mj-lt"/>
              </a:rPr>
              <a:t>“, a cura di Sara Alfieri, Paola Bignardi ed Elena Marta, edito da Vita e Pensiero.</a:t>
            </a:r>
          </a:p>
          <a:p>
            <a:r>
              <a:rPr lang="it-IT" sz="2000" dirty="0">
                <a:solidFill>
                  <a:srgbClr val="385D8A"/>
                </a:solidFill>
                <a:latin typeface="+mj-lt"/>
              </a:rPr>
              <a:t>Il volume presenta alcuni risultati emersi dalla ricerca longitudinale Generazione Z del 2017-2018, promossa dall’Osservatorio Giovani dell’Istituto Giuseppe Toniolo di Studi Superiori in 44 scuole distribuite sul territorio nazionale con la partecipazione di </a:t>
            </a:r>
            <a:r>
              <a:rPr lang="it-IT" sz="2000" u="sng" dirty="0">
                <a:solidFill>
                  <a:srgbClr val="385D8A"/>
                </a:solidFill>
                <a:latin typeface="+mj-lt"/>
              </a:rPr>
              <a:t>8.500 studenti</a:t>
            </a:r>
            <a:r>
              <a:rPr lang="it-IT" sz="2000" dirty="0">
                <a:solidFill>
                  <a:srgbClr val="385D8A"/>
                </a:solidFill>
                <a:latin typeface="+mj-lt"/>
              </a:rPr>
              <a:t>.</a:t>
            </a:r>
          </a:p>
        </p:txBody>
      </p:sp>
      <p:pic>
        <p:nvPicPr>
          <p:cNvPr id="6" name="Immagine 5">
            <a:extLst>
              <a:ext uri="{FF2B5EF4-FFF2-40B4-BE49-F238E27FC236}">
                <a16:creationId xmlns:a16="http://schemas.microsoft.com/office/drawing/2014/main" id="{98B07380-B5DA-4698-A993-692A524B8C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174" y="1471950"/>
            <a:ext cx="3514737" cy="4213282"/>
          </a:xfrm>
          <a:prstGeom prst="rect">
            <a:avLst/>
          </a:prstGeom>
        </p:spPr>
      </p:pic>
    </p:spTree>
    <p:extLst>
      <p:ext uri="{BB962C8B-B14F-4D97-AF65-F5344CB8AC3E}">
        <p14:creationId xmlns:p14="http://schemas.microsoft.com/office/powerpoint/2010/main" val="1660208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099EDBA3-454F-4377-ACFF-4C4E86CE6DB4}"/>
              </a:ext>
            </a:extLst>
          </p:cNvPr>
          <p:cNvSpPr>
            <a:spLocks noGrp="1"/>
          </p:cNvSpPr>
          <p:nvPr>
            <p:ph type="title"/>
          </p:nvPr>
        </p:nvSpPr>
        <p:spPr>
          <a:xfrm>
            <a:off x="3059832" y="450025"/>
            <a:ext cx="6084168" cy="443198"/>
          </a:xfrm>
        </p:spPr>
        <p:txBody>
          <a:bodyPr/>
          <a:lstStyle/>
          <a:p>
            <a:r>
              <a:rPr lang="it-IT" sz="3200" dirty="0">
                <a:solidFill>
                  <a:schemeClr val="accent1"/>
                </a:solidFill>
                <a:latin typeface="Calibri" pitchFamily="34" charset="0"/>
                <a:ea typeface="MS PGothic" pitchFamily="34" charset="-128"/>
                <a:cs typeface="+mn-cs"/>
              </a:rPr>
              <a:t>Generazione Z: La Ricerca</a:t>
            </a:r>
          </a:p>
        </p:txBody>
      </p:sp>
      <p:sp>
        <p:nvSpPr>
          <p:cNvPr id="3" name="Segnaposto numero diapositiva 2">
            <a:extLst>
              <a:ext uri="{FF2B5EF4-FFF2-40B4-BE49-F238E27FC236}">
                <a16:creationId xmlns:a16="http://schemas.microsoft.com/office/drawing/2014/main" id="{5CA38654-081D-4DA7-A48A-FBD3A56718B3}"/>
              </a:ext>
            </a:extLst>
          </p:cNvPr>
          <p:cNvSpPr>
            <a:spLocks noGrp="1"/>
          </p:cNvSpPr>
          <p:nvPr>
            <p:ph type="sldNum" sz="quarter" idx="11"/>
          </p:nvPr>
        </p:nvSpPr>
        <p:spPr/>
        <p:txBody>
          <a:bodyPr/>
          <a:lstStyle/>
          <a:p>
            <a:fld id="{B2B9E88E-19D3-4990-B145-57AFB8271CC9}" type="slidenum">
              <a:rPr lang="it-IT" smtClean="0"/>
              <a:pPr/>
              <a:t>9</a:t>
            </a:fld>
            <a:endParaRPr lang="it-IT" dirty="0"/>
          </a:p>
        </p:txBody>
      </p:sp>
      <p:sp>
        <p:nvSpPr>
          <p:cNvPr id="4" name="Segnaposto contenuto 2">
            <a:extLst>
              <a:ext uri="{FF2B5EF4-FFF2-40B4-BE49-F238E27FC236}">
                <a16:creationId xmlns:a16="http://schemas.microsoft.com/office/drawing/2014/main" id="{7332B133-109C-404A-93A5-2031C47AB003}"/>
              </a:ext>
            </a:extLst>
          </p:cNvPr>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spcBef>
                <a:spcPct val="0"/>
              </a:spcBef>
              <a:buNone/>
            </a:pPr>
            <a:r>
              <a:rPr lang="it-IT" sz="2400" dirty="0">
                <a:solidFill>
                  <a:srgbClr val="385D8A"/>
                </a:solidFill>
                <a:latin typeface="+mj-lt"/>
              </a:rPr>
              <a:t>La ricerca intende guardare all’adolescenza utilizzando un approccio che mette in primo piano, non gli aspetti deficitari ma le risorse di una persona, in grado di emergere anche grazie al contesto in cui essa nasce e cresce. </a:t>
            </a:r>
          </a:p>
          <a:p>
            <a:pPr lvl="1">
              <a:spcBef>
                <a:spcPct val="0"/>
              </a:spcBef>
              <a:buFont typeface="Arial" panose="020B0604020202020204" pitchFamily="34" charset="0"/>
              <a:buChar char="•"/>
            </a:pPr>
            <a:endParaRPr lang="it-IT" sz="2400" dirty="0">
              <a:solidFill>
                <a:srgbClr val="385D8A"/>
              </a:solidFill>
              <a:latin typeface="+mj-lt"/>
            </a:endParaRPr>
          </a:p>
          <a:p>
            <a:pPr marL="457200" lvl="1" indent="0">
              <a:spcBef>
                <a:spcPct val="0"/>
              </a:spcBef>
              <a:buNone/>
            </a:pPr>
            <a:r>
              <a:rPr lang="it-IT" sz="2400" dirty="0">
                <a:solidFill>
                  <a:srgbClr val="385D8A"/>
                </a:solidFill>
                <a:latin typeface="+mj-lt"/>
              </a:rPr>
              <a:t>		</a:t>
            </a:r>
          </a:p>
          <a:p>
            <a:pPr marL="457200" lvl="1" indent="0">
              <a:spcBef>
                <a:spcPct val="0"/>
              </a:spcBef>
              <a:buNone/>
            </a:pPr>
            <a:r>
              <a:rPr lang="it-IT" sz="2400" dirty="0">
                <a:solidFill>
                  <a:srgbClr val="385D8A"/>
                </a:solidFill>
                <a:latin typeface="+mj-lt"/>
              </a:rPr>
              <a:t>		la lente da cui guardare al fenomeno è quella del 			</a:t>
            </a:r>
            <a:r>
              <a:rPr lang="it-IT" sz="2400" b="1" dirty="0">
                <a:solidFill>
                  <a:srgbClr val="385D8A"/>
                </a:solidFill>
                <a:latin typeface="+mj-lt"/>
              </a:rPr>
              <a:t>Positive Youth Development (PYD)</a:t>
            </a:r>
          </a:p>
        </p:txBody>
      </p:sp>
      <p:sp>
        <p:nvSpPr>
          <p:cNvPr id="6" name="Freccia a destra 5">
            <a:extLst>
              <a:ext uri="{FF2B5EF4-FFF2-40B4-BE49-F238E27FC236}">
                <a16:creationId xmlns:a16="http://schemas.microsoft.com/office/drawing/2014/main" id="{EA893E46-62E8-408F-A684-C07FEE0857F5}"/>
              </a:ext>
            </a:extLst>
          </p:cNvPr>
          <p:cNvSpPr/>
          <p:nvPr/>
        </p:nvSpPr>
        <p:spPr>
          <a:xfrm>
            <a:off x="899592" y="3789040"/>
            <a:ext cx="1296144"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60045946"/>
      </p:ext>
    </p:extLst>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etrospettivo">
  <a:themeElements>
    <a:clrScheme name="Retrospettiv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2011</Words>
  <Application>Microsoft Office PowerPoint</Application>
  <PresentationFormat>Presentazione su schermo (4:3)</PresentationFormat>
  <Paragraphs>265</Paragraphs>
  <Slides>37</Slides>
  <Notes>3</Notes>
  <HiddenSlides>0</HiddenSlides>
  <MMClips>0</MMClips>
  <ScaleCrop>false</ScaleCrop>
  <HeadingPairs>
    <vt:vector size="6" baseType="variant">
      <vt:variant>
        <vt:lpstr>Caratteri utilizzati</vt:lpstr>
      </vt:variant>
      <vt:variant>
        <vt:i4>5</vt:i4>
      </vt:variant>
      <vt:variant>
        <vt:lpstr>Tema</vt:lpstr>
      </vt:variant>
      <vt:variant>
        <vt:i4>4</vt:i4>
      </vt:variant>
      <vt:variant>
        <vt:lpstr>Titoli diapositive</vt:lpstr>
      </vt:variant>
      <vt:variant>
        <vt:i4>37</vt:i4>
      </vt:variant>
    </vt:vector>
  </HeadingPairs>
  <TitlesOfParts>
    <vt:vector size="46" baseType="lpstr">
      <vt:lpstr>Arial</vt:lpstr>
      <vt:lpstr>Calibri</vt:lpstr>
      <vt:lpstr>Calibri Light</vt:lpstr>
      <vt:lpstr>Comic Sans MS</vt:lpstr>
      <vt:lpstr>Wingdings</vt:lpstr>
      <vt:lpstr>1_Tema di Office</vt:lpstr>
      <vt:lpstr>2_Tema di Office</vt:lpstr>
      <vt:lpstr>4_Tema di Office</vt:lpstr>
      <vt:lpstr>Retrospettivo</vt:lpstr>
      <vt:lpstr>Presentazione standard di PowerPoint</vt:lpstr>
      <vt:lpstr>Di cosa parleremo?</vt:lpstr>
      <vt:lpstr>Presentazione standard di PowerPoint</vt:lpstr>
      <vt:lpstr>Presentazione standard di PowerPoint</vt:lpstr>
      <vt:lpstr>Presentazione standard di PowerPoint</vt:lpstr>
      <vt:lpstr>Una generazione in formazione</vt:lpstr>
      <vt:lpstr>Presentazione standard di PowerPoint</vt:lpstr>
      <vt:lpstr>Presentazione standard di PowerPoint</vt:lpstr>
      <vt:lpstr>Generazione Z: La Ricerca</vt:lpstr>
      <vt:lpstr>Positive Youth Development: 5 C + 1</vt:lpstr>
      <vt:lpstr>Le risorse per vivere bene l’adolescenza</vt:lpstr>
      <vt:lpstr>Presentazione standard di PowerPoint</vt:lpstr>
      <vt:lpstr>Presentazione standard di PowerPoint</vt:lpstr>
      <vt:lpstr>Presentazione standard di PowerPoint</vt:lpstr>
      <vt:lpstr>Presentazione standard di PowerPoint</vt:lpstr>
      <vt:lpstr>Presentazione standard di PowerPoint</vt:lpstr>
      <vt:lpstr>Quanta fiducia hai…</vt:lpstr>
      <vt:lpstr>Presentazione standard di PowerPoint</vt:lpstr>
      <vt:lpstr>Presentazione standard di PowerPoint</vt:lpstr>
      <vt:lpstr>Presentazione standard di PowerPoint</vt:lpstr>
      <vt:lpstr>Presentazione standard di PowerPoint</vt:lpstr>
      <vt:lpstr>La partecipazione degli adolescenti oggi</vt:lpstr>
      <vt:lpstr>I contesti della partecipazione per gli adolescenti</vt:lpstr>
      <vt:lpstr>Partecipazione religiosa e Fede negli adolescenti</vt:lpstr>
      <vt:lpstr>Presentazione standard di PowerPoint</vt:lpstr>
      <vt:lpstr>Perchè è importante promuovere la partecipazione</vt:lpstr>
      <vt:lpstr>Presentazione standard di PowerPoint</vt:lpstr>
      <vt:lpstr>Come si promuove partecipazione...</vt:lpstr>
      <vt:lpstr>Il ruolo della famiglia</vt:lpstr>
      <vt:lpstr>Il ruolo che può avere la Chiesa per promuovere partecipazione</vt:lpstr>
      <vt:lpstr>Presentazione standard di PowerPoint</vt:lpstr>
      <vt:lpstr>Presentazione standard di PowerPoint</vt:lpstr>
      <vt:lpstr>Presentazione standard di PowerPoint</vt:lpstr>
      <vt:lpstr>Presentazione standard di PowerPoint</vt:lpstr>
      <vt:lpstr>Presentazione standard di PowerPoint</vt:lpstr>
      <vt:lpstr>Per concludere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Marzana Daniela</dc:creator>
  <cp:lastModifiedBy>daniela marzana</cp:lastModifiedBy>
  <cp:revision>9</cp:revision>
  <dcterms:created xsi:type="dcterms:W3CDTF">2019-11-12T11:31:54Z</dcterms:created>
  <dcterms:modified xsi:type="dcterms:W3CDTF">2019-11-14T07:07:17Z</dcterms:modified>
</cp:coreProperties>
</file>